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59"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97"/>
    <p:restoredTop sz="94673"/>
  </p:normalViewPr>
  <p:slideViewPr>
    <p:cSldViewPr snapToGrid="0">
      <p:cViewPr varScale="1">
        <p:scale>
          <a:sx n="125" d="100"/>
          <a:sy n="125" d="100"/>
        </p:scale>
        <p:origin x="168" y="2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presProps" Target="presProps.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viewProps" Target="view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theme" Target="theme/theme1.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lstStyle/>
          <a:p>
            <a:fld id="{97D981C8-52BB-476E-9371-CEEC931BD722}"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endParaRPr lang="en-GB" sz="2800" b="0" strike="noStrike" spc="-1">
              <a:solidFill>
                <a:srgbClr val="000000"/>
              </a:solidFill>
              <a:latin typeface="Cantarell Extra Bold"/>
            </a:endParaRPr>
          </a:p>
        </p:txBody>
      </p:sp>
      <p:sp>
        <p:nvSpPr>
          <p:cNvPr id="34" name="PlaceHolder 2"/>
          <p:cNvSpPr>
            <a:spLocks noGrp="1"/>
          </p:cNvSpPr>
          <p:nvPr>
            <p:ph/>
          </p:nvPr>
        </p:nvSpPr>
        <p:spPr>
          <a:xfrm>
            <a:off x="1486440" y="1846800"/>
            <a:ext cx="961452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35" name="PlaceHolder 3"/>
          <p:cNvSpPr>
            <a:spLocks noGrp="1"/>
          </p:cNvSpPr>
          <p:nvPr>
            <p:ph/>
          </p:nvPr>
        </p:nvSpPr>
        <p:spPr>
          <a:xfrm>
            <a:off x="1486440" y="4210920"/>
            <a:ext cx="961452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5" name="PlaceHolder 4"/>
          <p:cNvSpPr>
            <a:spLocks noGrp="1"/>
          </p:cNvSpPr>
          <p:nvPr>
            <p:ph type="sldNum" idx="1"/>
          </p:nvPr>
        </p:nvSpPr>
        <p:spPr/>
        <p:txBody>
          <a:bodyPr/>
          <a:lstStyle/>
          <a:p>
            <a:fld id="{DA424450-7114-4F91-8EE4-71FA7B494E49}" type="slidenum">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endParaRPr lang="en-GB" sz="2800" b="0" strike="noStrike" spc="-1">
              <a:solidFill>
                <a:srgbClr val="000000"/>
              </a:solidFill>
              <a:latin typeface="Cantarell Extra Bold"/>
            </a:endParaRPr>
          </a:p>
        </p:txBody>
      </p:sp>
      <p:sp>
        <p:nvSpPr>
          <p:cNvPr id="37" name="PlaceHolder 2"/>
          <p:cNvSpPr>
            <a:spLocks noGrp="1"/>
          </p:cNvSpPr>
          <p:nvPr>
            <p:ph/>
          </p:nvPr>
        </p:nvSpPr>
        <p:spPr>
          <a:xfrm>
            <a:off x="1486440" y="1846800"/>
            <a:ext cx="469188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38" name="PlaceHolder 3"/>
          <p:cNvSpPr>
            <a:spLocks noGrp="1"/>
          </p:cNvSpPr>
          <p:nvPr>
            <p:ph/>
          </p:nvPr>
        </p:nvSpPr>
        <p:spPr>
          <a:xfrm>
            <a:off x="6413400" y="1846800"/>
            <a:ext cx="469188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39" name="PlaceHolder 4"/>
          <p:cNvSpPr>
            <a:spLocks noGrp="1"/>
          </p:cNvSpPr>
          <p:nvPr>
            <p:ph/>
          </p:nvPr>
        </p:nvSpPr>
        <p:spPr>
          <a:xfrm>
            <a:off x="1486440" y="4210920"/>
            <a:ext cx="469188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40" name="PlaceHolder 5"/>
          <p:cNvSpPr>
            <a:spLocks noGrp="1"/>
          </p:cNvSpPr>
          <p:nvPr>
            <p:ph/>
          </p:nvPr>
        </p:nvSpPr>
        <p:spPr>
          <a:xfrm>
            <a:off x="6413400" y="4210920"/>
            <a:ext cx="469188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7" name="PlaceHolder 6"/>
          <p:cNvSpPr>
            <a:spLocks noGrp="1"/>
          </p:cNvSpPr>
          <p:nvPr>
            <p:ph type="sldNum" idx="1"/>
          </p:nvPr>
        </p:nvSpPr>
        <p:spPr/>
        <p:txBody>
          <a:bodyPr/>
          <a:lstStyle/>
          <a:p>
            <a:fld id="{133E4293-4344-48CB-BF46-8A2DE0921414}" type="slidenum">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endParaRPr lang="en-GB" sz="2800" b="0" strike="noStrike" spc="-1">
              <a:solidFill>
                <a:srgbClr val="000000"/>
              </a:solidFill>
              <a:latin typeface="Cantarell Extra Bold"/>
            </a:endParaRPr>
          </a:p>
        </p:txBody>
      </p:sp>
      <p:sp>
        <p:nvSpPr>
          <p:cNvPr id="42" name="PlaceHolder 2"/>
          <p:cNvSpPr>
            <a:spLocks noGrp="1"/>
          </p:cNvSpPr>
          <p:nvPr>
            <p:ph/>
          </p:nvPr>
        </p:nvSpPr>
        <p:spPr>
          <a:xfrm>
            <a:off x="1486440" y="1846800"/>
            <a:ext cx="309564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43" name="PlaceHolder 3"/>
          <p:cNvSpPr>
            <a:spLocks noGrp="1"/>
          </p:cNvSpPr>
          <p:nvPr>
            <p:ph/>
          </p:nvPr>
        </p:nvSpPr>
        <p:spPr>
          <a:xfrm>
            <a:off x="4737240" y="1846800"/>
            <a:ext cx="309564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44" name="PlaceHolder 4"/>
          <p:cNvSpPr>
            <a:spLocks noGrp="1"/>
          </p:cNvSpPr>
          <p:nvPr>
            <p:ph/>
          </p:nvPr>
        </p:nvSpPr>
        <p:spPr>
          <a:xfrm>
            <a:off x="7988040" y="1846800"/>
            <a:ext cx="309564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45" name="PlaceHolder 5"/>
          <p:cNvSpPr>
            <a:spLocks noGrp="1"/>
          </p:cNvSpPr>
          <p:nvPr>
            <p:ph/>
          </p:nvPr>
        </p:nvSpPr>
        <p:spPr>
          <a:xfrm>
            <a:off x="1486440" y="4210920"/>
            <a:ext cx="309564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46" name="PlaceHolder 6"/>
          <p:cNvSpPr>
            <a:spLocks noGrp="1"/>
          </p:cNvSpPr>
          <p:nvPr>
            <p:ph/>
          </p:nvPr>
        </p:nvSpPr>
        <p:spPr>
          <a:xfrm>
            <a:off x="4737240" y="4210920"/>
            <a:ext cx="309564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47" name="PlaceHolder 7"/>
          <p:cNvSpPr>
            <a:spLocks noGrp="1"/>
          </p:cNvSpPr>
          <p:nvPr>
            <p:ph/>
          </p:nvPr>
        </p:nvSpPr>
        <p:spPr>
          <a:xfrm>
            <a:off x="7988040" y="4210920"/>
            <a:ext cx="309564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9" name="PlaceHolder 8"/>
          <p:cNvSpPr>
            <a:spLocks noGrp="1"/>
          </p:cNvSpPr>
          <p:nvPr>
            <p:ph type="sldNum" idx="1"/>
          </p:nvPr>
        </p:nvSpPr>
        <p:spPr/>
        <p:txBody>
          <a:bodyPr/>
          <a:lstStyle/>
          <a:p>
            <a:fld id="{D515335F-B2A1-422E-ACA5-0DD809324509}" type="slidenum">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endParaRPr lang="en-GB" sz="2800" b="0" strike="noStrike" spc="-1">
              <a:solidFill>
                <a:srgbClr val="000000"/>
              </a:solidFill>
              <a:latin typeface="Cantarell Extra Bold"/>
            </a:endParaRPr>
          </a:p>
        </p:txBody>
      </p:sp>
      <p:sp>
        <p:nvSpPr>
          <p:cNvPr id="57" name="PlaceHolder 2"/>
          <p:cNvSpPr>
            <a:spLocks noGrp="1"/>
          </p:cNvSpPr>
          <p:nvPr>
            <p:ph type="subTitle"/>
          </p:nvPr>
        </p:nvSpPr>
        <p:spPr>
          <a:xfrm>
            <a:off x="1486440" y="1846800"/>
            <a:ext cx="9614520" cy="4525920"/>
          </a:xfrm>
          <a:prstGeom prst="rect">
            <a:avLst/>
          </a:prstGeom>
          <a:noFill/>
          <a:ln w="0">
            <a:noFill/>
          </a:ln>
        </p:spPr>
        <p:txBody>
          <a:bodyPr lIns="0" tIns="0" rIns="0" bIns="0" anchor="ctr">
            <a:noAutofit/>
          </a:bodyPr>
          <a:lstStyle/>
          <a:p>
            <a:pPr indent="0" algn="ctr">
              <a:buNone/>
            </a:pPr>
            <a:endParaRPr lang="en" sz="3200" b="0" strike="noStrike" spc="-1">
              <a:solidFill>
                <a:srgbClr val="000000"/>
              </a:solid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endParaRPr lang="en-GB" sz="2800" b="0" strike="noStrike" spc="-1">
              <a:solidFill>
                <a:srgbClr val="000000"/>
              </a:solidFill>
              <a:latin typeface="Cantarell Extra Bold"/>
            </a:endParaRPr>
          </a:p>
        </p:txBody>
      </p:sp>
      <p:sp>
        <p:nvSpPr>
          <p:cNvPr id="59" name="PlaceHolder 2"/>
          <p:cNvSpPr>
            <a:spLocks noGrp="1"/>
          </p:cNvSpPr>
          <p:nvPr>
            <p:ph/>
          </p:nvPr>
        </p:nvSpPr>
        <p:spPr>
          <a:xfrm>
            <a:off x="1486440" y="1846800"/>
            <a:ext cx="9614520" cy="452592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endParaRPr lang="en-GB" sz="2800" b="0" strike="noStrike" spc="-1">
              <a:solidFill>
                <a:srgbClr val="000000"/>
              </a:solidFill>
              <a:latin typeface="Cantarell Extra Bold"/>
            </a:endParaRPr>
          </a:p>
        </p:txBody>
      </p:sp>
      <p:sp>
        <p:nvSpPr>
          <p:cNvPr id="61" name="PlaceHolder 2"/>
          <p:cNvSpPr>
            <a:spLocks noGrp="1"/>
          </p:cNvSpPr>
          <p:nvPr>
            <p:ph/>
          </p:nvPr>
        </p:nvSpPr>
        <p:spPr>
          <a:xfrm>
            <a:off x="1486440" y="1846800"/>
            <a:ext cx="4691880" cy="452592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62" name="PlaceHolder 3"/>
          <p:cNvSpPr>
            <a:spLocks noGrp="1"/>
          </p:cNvSpPr>
          <p:nvPr>
            <p:ph/>
          </p:nvPr>
        </p:nvSpPr>
        <p:spPr>
          <a:xfrm>
            <a:off x="6413400" y="1846800"/>
            <a:ext cx="4691880" cy="452592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endParaRPr lang="en-GB" sz="2800" b="0" strike="noStrike" spc="-1">
              <a:solidFill>
                <a:srgbClr val="000000"/>
              </a:solidFill>
              <a:latin typeface="Cantarell Extra Bo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1487520" y="115920"/>
            <a:ext cx="9190440" cy="5424840"/>
          </a:xfrm>
          <a:prstGeom prst="rect">
            <a:avLst/>
          </a:prstGeom>
          <a:noFill/>
          <a:ln w="0">
            <a:noFill/>
          </a:ln>
        </p:spPr>
        <p:txBody>
          <a:bodyPr lIns="0" tIns="0" rIns="0" bIns="0" anchor="ctr">
            <a:noAutofit/>
          </a:bodyPr>
          <a:lstStyle/>
          <a:p>
            <a:pPr algn="ctr"/>
            <a:endParaRPr lang="en" sz="3200" b="0" strike="noStrike" spc="-1">
              <a:solidFill>
                <a:srgbClr val="000000"/>
              </a:solid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endParaRPr lang="en-GB" sz="2800" b="0" strike="noStrike" spc="-1">
              <a:solidFill>
                <a:srgbClr val="000000"/>
              </a:solidFill>
              <a:latin typeface="Cantarell Extra Bold"/>
            </a:endParaRPr>
          </a:p>
        </p:txBody>
      </p:sp>
      <p:sp>
        <p:nvSpPr>
          <p:cNvPr id="66" name="PlaceHolder 2"/>
          <p:cNvSpPr>
            <a:spLocks noGrp="1"/>
          </p:cNvSpPr>
          <p:nvPr>
            <p:ph/>
          </p:nvPr>
        </p:nvSpPr>
        <p:spPr>
          <a:xfrm>
            <a:off x="1486440" y="1846800"/>
            <a:ext cx="469188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67" name="PlaceHolder 3"/>
          <p:cNvSpPr>
            <a:spLocks noGrp="1"/>
          </p:cNvSpPr>
          <p:nvPr>
            <p:ph/>
          </p:nvPr>
        </p:nvSpPr>
        <p:spPr>
          <a:xfrm>
            <a:off x="6413400" y="1846800"/>
            <a:ext cx="4691880" cy="452592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68" name="PlaceHolder 4"/>
          <p:cNvSpPr>
            <a:spLocks noGrp="1"/>
          </p:cNvSpPr>
          <p:nvPr>
            <p:ph/>
          </p:nvPr>
        </p:nvSpPr>
        <p:spPr>
          <a:xfrm>
            <a:off x="1486440" y="4210920"/>
            <a:ext cx="469188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endParaRPr lang="en-GB" sz="2800" b="0" strike="noStrike" spc="-1">
              <a:solidFill>
                <a:srgbClr val="000000"/>
              </a:solidFill>
              <a:latin typeface="Cantarell Extra Bold"/>
            </a:endParaRPr>
          </a:p>
        </p:txBody>
      </p:sp>
      <p:sp>
        <p:nvSpPr>
          <p:cNvPr id="13" name="PlaceHolder 2"/>
          <p:cNvSpPr>
            <a:spLocks noGrp="1"/>
          </p:cNvSpPr>
          <p:nvPr>
            <p:ph type="subTitle"/>
          </p:nvPr>
        </p:nvSpPr>
        <p:spPr>
          <a:xfrm>
            <a:off x="1486440" y="1846800"/>
            <a:ext cx="9614520" cy="4525920"/>
          </a:xfrm>
          <a:prstGeom prst="rect">
            <a:avLst/>
          </a:prstGeom>
          <a:noFill/>
          <a:ln w="0">
            <a:noFill/>
          </a:ln>
        </p:spPr>
        <p:txBody>
          <a:bodyPr lIns="0" tIns="0" rIns="0" bIns="0" anchor="ctr">
            <a:noAutofit/>
          </a:bodyPr>
          <a:lstStyle/>
          <a:p>
            <a:pPr indent="0" algn="ctr">
              <a:buNone/>
            </a:pPr>
            <a:endParaRPr lang="en" sz="3200" b="0" strike="noStrike" spc="-1">
              <a:solidFill>
                <a:srgbClr val="000000"/>
              </a:solidFill>
              <a:latin typeface="Arial"/>
            </a:endParaRPr>
          </a:p>
        </p:txBody>
      </p:sp>
      <p:sp>
        <p:nvSpPr>
          <p:cNvPr id="4" name="PlaceHolder 3"/>
          <p:cNvSpPr>
            <a:spLocks noGrp="1"/>
          </p:cNvSpPr>
          <p:nvPr>
            <p:ph type="sldNum" idx="1"/>
          </p:nvPr>
        </p:nvSpPr>
        <p:spPr/>
        <p:txBody>
          <a:bodyPr/>
          <a:lstStyle/>
          <a:p>
            <a:fld id="{92CDB439-109D-47F8-8A1F-4DEFE7D41978}" type="slidenum">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endParaRPr lang="en-GB" sz="2800" b="0" strike="noStrike" spc="-1">
              <a:solidFill>
                <a:srgbClr val="000000"/>
              </a:solidFill>
              <a:latin typeface="Cantarell Extra Bold"/>
            </a:endParaRPr>
          </a:p>
        </p:txBody>
      </p:sp>
      <p:sp>
        <p:nvSpPr>
          <p:cNvPr id="70" name="PlaceHolder 2"/>
          <p:cNvSpPr>
            <a:spLocks noGrp="1"/>
          </p:cNvSpPr>
          <p:nvPr>
            <p:ph/>
          </p:nvPr>
        </p:nvSpPr>
        <p:spPr>
          <a:xfrm>
            <a:off x="1486440" y="1846800"/>
            <a:ext cx="4691880" cy="452592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71" name="PlaceHolder 3"/>
          <p:cNvSpPr>
            <a:spLocks noGrp="1"/>
          </p:cNvSpPr>
          <p:nvPr>
            <p:ph/>
          </p:nvPr>
        </p:nvSpPr>
        <p:spPr>
          <a:xfrm>
            <a:off x="6413400" y="1846800"/>
            <a:ext cx="469188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72" name="PlaceHolder 4"/>
          <p:cNvSpPr>
            <a:spLocks noGrp="1"/>
          </p:cNvSpPr>
          <p:nvPr>
            <p:ph/>
          </p:nvPr>
        </p:nvSpPr>
        <p:spPr>
          <a:xfrm>
            <a:off x="6413400" y="4210920"/>
            <a:ext cx="469188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endParaRPr lang="en-GB" sz="2800" b="0" strike="noStrike" spc="-1">
              <a:solidFill>
                <a:srgbClr val="000000"/>
              </a:solidFill>
              <a:latin typeface="Cantarell Extra Bold"/>
            </a:endParaRPr>
          </a:p>
        </p:txBody>
      </p:sp>
      <p:sp>
        <p:nvSpPr>
          <p:cNvPr id="74" name="PlaceHolder 2"/>
          <p:cNvSpPr>
            <a:spLocks noGrp="1"/>
          </p:cNvSpPr>
          <p:nvPr>
            <p:ph/>
          </p:nvPr>
        </p:nvSpPr>
        <p:spPr>
          <a:xfrm>
            <a:off x="1486440" y="1846800"/>
            <a:ext cx="469188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75" name="PlaceHolder 3"/>
          <p:cNvSpPr>
            <a:spLocks noGrp="1"/>
          </p:cNvSpPr>
          <p:nvPr>
            <p:ph/>
          </p:nvPr>
        </p:nvSpPr>
        <p:spPr>
          <a:xfrm>
            <a:off x="6413400" y="1846800"/>
            <a:ext cx="469188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76" name="PlaceHolder 4"/>
          <p:cNvSpPr>
            <a:spLocks noGrp="1"/>
          </p:cNvSpPr>
          <p:nvPr>
            <p:ph/>
          </p:nvPr>
        </p:nvSpPr>
        <p:spPr>
          <a:xfrm>
            <a:off x="1486440" y="4210920"/>
            <a:ext cx="961452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endParaRPr lang="en-GB" sz="2800" b="0" strike="noStrike" spc="-1">
              <a:solidFill>
                <a:srgbClr val="000000"/>
              </a:solidFill>
              <a:latin typeface="Cantarell Extra Bold"/>
            </a:endParaRPr>
          </a:p>
        </p:txBody>
      </p:sp>
      <p:sp>
        <p:nvSpPr>
          <p:cNvPr id="78" name="PlaceHolder 2"/>
          <p:cNvSpPr>
            <a:spLocks noGrp="1"/>
          </p:cNvSpPr>
          <p:nvPr>
            <p:ph/>
          </p:nvPr>
        </p:nvSpPr>
        <p:spPr>
          <a:xfrm>
            <a:off x="1486440" y="1846800"/>
            <a:ext cx="961452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79" name="PlaceHolder 3"/>
          <p:cNvSpPr>
            <a:spLocks noGrp="1"/>
          </p:cNvSpPr>
          <p:nvPr>
            <p:ph/>
          </p:nvPr>
        </p:nvSpPr>
        <p:spPr>
          <a:xfrm>
            <a:off x="1486440" y="4210920"/>
            <a:ext cx="961452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endParaRPr lang="en-GB" sz="2800" b="0" strike="noStrike" spc="-1">
              <a:solidFill>
                <a:srgbClr val="000000"/>
              </a:solidFill>
              <a:latin typeface="Cantarell Extra Bold"/>
            </a:endParaRPr>
          </a:p>
        </p:txBody>
      </p:sp>
      <p:sp>
        <p:nvSpPr>
          <p:cNvPr id="81" name="PlaceHolder 2"/>
          <p:cNvSpPr>
            <a:spLocks noGrp="1"/>
          </p:cNvSpPr>
          <p:nvPr>
            <p:ph/>
          </p:nvPr>
        </p:nvSpPr>
        <p:spPr>
          <a:xfrm>
            <a:off x="1486440" y="1846800"/>
            <a:ext cx="469188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82" name="PlaceHolder 3"/>
          <p:cNvSpPr>
            <a:spLocks noGrp="1"/>
          </p:cNvSpPr>
          <p:nvPr>
            <p:ph/>
          </p:nvPr>
        </p:nvSpPr>
        <p:spPr>
          <a:xfrm>
            <a:off x="6413400" y="1846800"/>
            <a:ext cx="469188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83" name="PlaceHolder 4"/>
          <p:cNvSpPr>
            <a:spLocks noGrp="1"/>
          </p:cNvSpPr>
          <p:nvPr>
            <p:ph/>
          </p:nvPr>
        </p:nvSpPr>
        <p:spPr>
          <a:xfrm>
            <a:off x="1486440" y="4210920"/>
            <a:ext cx="469188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84" name="PlaceHolder 5"/>
          <p:cNvSpPr>
            <a:spLocks noGrp="1"/>
          </p:cNvSpPr>
          <p:nvPr>
            <p:ph/>
          </p:nvPr>
        </p:nvSpPr>
        <p:spPr>
          <a:xfrm>
            <a:off x="6413400" y="4210920"/>
            <a:ext cx="469188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endParaRPr lang="en-GB" sz="2800" b="0" strike="noStrike" spc="-1">
              <a:solidFill>
                <a:srgbClr val="000000"/>
              </a:solidFill>
              <a:latin typeface="Cantarell Extra Bold"/>
            </a:endParaRPr>
          </a:p>
        </p:txBody>
      </p:sp>
      <p:sp>
        <p:nvSpPr>
          <p:cNvPr id="86" name="PlaceHolder 2"/>
          <p:cNvSpPr>
            <a:spLocks noGrp="1"/>
          </p:cNvSpPr>
          <p:nvPr>
            <p:ph/>
          </p:nvPr>
        </p:nvSpPr>
        <p:spPr>
          <a:xfrm>
            <a:off x="1486440" y="1846800"/>
            <a:ext cx="309564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87" name="PlaceHolder 3"/>
          <p:cNvSpPr>
            <a:spLocks noGrp="1"/>
          </p:cNvSpPr>
          <p:nvPr>
            <p:ph/>
          </p:nvPr>
        </p:nvSpPr>
        <p:spPr>
          <a:xfrm>
            <a:off x="4737240" y="1846800"/>
            <a:ext cx="309564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88" name="PlaceHolder 4"/>
          <p:cNvSpPr>
            <a:spLocks noGrp="1"/>
          </p:cNvSpPr>
          <p:nvPr>
            <p:ph/>
          </p:nvPr>
        </p:nvSpPr>
        <p:spPr>
          <a:xfrm>
            <a:off x="7988040" y="1846800"/>
            <a:ext cx="309564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89" name="PlaceHolder 5"/>
          <p:cNvSpPr>
            <a:spLocks noGrp="1"/>
          </p:cNvSpPr>
          <p:nvPr>
            <p:ph/>
          </p:nvPr>
        </p:nvSpPr>
        <p:spPr>
          <a:xfrm>
            <a:off x="1486440" y="4210920"/>
            <a:ext cx="309564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90" name="PlaceHolder 6"/>
          <p:cNvSpPr>
            <a:spLocks noGrp="1"/>
          </p:cNvSpPr>
          <p:nvPr>
            <p:ph/>
          </p:nvPr>
        </p:nvSpPr>
        <p:spPr>
          <a:xfrm>
            <a:off x="4737240" y="4210920"/>
            <a:ext cx="309564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91" name="PlaceHolder 7"/>
          <p:cNvSpPr>
            <a:spLocks noGrp="1"/>
          </p:cNvSpPr>
          <p:nvPr>
            <p:ph/>
          </p:nvPr>
        </p:nvSpPr>
        <p:spPr>
          <a:xfrm>
            <a:off x="7988040" y="4210920"/>
            <a:ext cx="309564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endParaRPr lang="en-GB" sz="2800" b="0" strike="noStrike" spc="-1">
              <a:solidFill>
                <a:srgbClr val="000000"/>
              </a:solidFill>
              <a:latin typeface="Cantarell Extra Bold"/>
            </a:endParaRPr>
          </a:p>
        </p:txBody>
      </p:sp>
      <p:sp>
        <p:nvSpPr>
          <p:cNvPr id="15" name="PlaceHolder 2"/>
          <p:cNvSpPr>
            <a:spLocks noGrp="1"/>
          </p:cNvSpPr>
          <p:nvPr>
            <p:ph/>
          </p:nvPr>
        </p:nvSpPr>
        <p:spPr>
          <a:xfrm>
            <a:off x="1486440" y="1846800"/>
            <a:ext cx="9614520" cy="452592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4" name="PlaceHolder 3"/>
          <p:cNvSpPr>
            <a:spLocks noGrp="1"/>
          </p:cNvSpPr>
          <p:nvPr>
            <p:ph type="sldNum" idx="1"/>
          </p:nvPr>
        </p:nvSpPr>
        <p:spPr/>
        <p:txBody>
          <a:bodyPr/>
          <a:lstStyle/>
          <a:p>
            <a:fld id="{2C66ABE4-82A7-4820-8F38-8ECD85B9848D}"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endParaRPr lang="en-GB" sz="2800" b="0" strike="noStrike" spc="-1">
              <a:solidFill>
                <a:srgbClr val="000000"/>
              </a:solidFill>
              <a:latin typeface="Cantarell Extra Bold"/>
            </a:endParaRPr>
          </a:p>
        </p:txBody>
      </p:sp>
      <p:sp>
        <p:nvSpPr>
          <p:cNvPr id="17" name="PlaceHolder 2"/>
          <p:cNvSpPr>
            <a:spLocks noGrp="1"/>
          </p:cNvSpPr>
          <p:nvPr>
            <p:ph/>
          </p:nvPr>
        </p:nvSpPr>
        <p:spPr>
          <a:xfrm>
            <a:off x="1486440" y="1846800"/>
            <a:ext cx="4691880" cy="452592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18" name="PlaceHolder 3"/>
          <p:cNvSpPr>
            <a:spLocks noGrp="1"/>
          </p:cNvSpPr>
          <p:nvPr>
            <p:ph/>
          </p:nvPr>
        </p:nvSpPr>
        <p:spPr>
          <a:xfrm>
            <a:off x="6413400" y="1846800"/>
            <a:ext cx="4691880" cy="452592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5" name="PlaceHolder 4"/>
          <p:cNvSpPr>
            <a:spLocks noGrp="1"/>
          </p:cNvSpPr>
          <p:nvPr>
            <p:ph type="sldNum" idx="1"/>
          </p:nvPr>
        </p:nvSpPr>
        <p:spPr/>
        <p:txBody>
          <a:bodyPr/>
          <a:lstStyle/>
          <a:p>
            <a:fld id="{EC9E93E2-31B0-4E6A-A767-B5BBFBC05C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endParaRPr lang="en-GB" sz="2800" b="0" strike="noStrike" spc="-1">
              <a:solidFill>
                <a:srgbClr val="000000"/>
              </a:solidFill>
              <a:latin typeface="Cantarell Extra Bold"/>
            </a:endParaRPr>
          </a:p>
        </p:txBody>
      </p:sp>
      <p:sp>
        <p:nvSpPr>
          <p:cNvPr id="3" name="PlaceHolder 2"/>
          <p:cNvSpPr>
            <a:spLocks noGrp="1"/>
          </p:cNvSpPr>
          <p:nvPr>
            <p:ph type="sldNum" idx="1"/>
          </p:nvPr>
        </p:nvSpPr>
        <p:spPr/>
        <p:txBody>
          <a:bodyPr/>
          <a:lstStyle/>
          <a:p>
            <a:fld id="{FD408461-EDF2-47BC-BCCA-E4B8C77EE122}"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 name="PlaceHolder 1"/>
          <p:cNvSpPr>
            <a:spLocks noGrp="1"/>
          </p:cNvSpPr>
          <p:nvPr>
            <p:ph type="subTitle"/>
          </p:nvPr>
        </p:nvSpPr>
        <p:spPr>
          <a:xfrm>
            <a:off x="1487520" y="115920"/>
            <a:ext cx="9190440" cy="5424840"/>
          </a:xfrm>
          <a:prstGeom prst="rect">
            <a:avLst/>
          </a:prstGeom>
          <a:noFill/>
          <a:ln w="0">
            <a:noFill/>
          </a:ln>
        </p:spPr>
        <p:txBody>
          <a:bodyPr lIns="0" tIns="0" rIns="0" bIns="0" anchor="ctr">
            <a:noAutofit/>
          </a:bodyPr>
          <a:lstStyle/>
          <a:p>
            <a:pPr algn="ctr"/>
            <a:endParaRPr lang="en" sz="3200" b="0" strike="noStrike" spc="-1">
              <a:solidFill>
                <a:srgbClr val="000000"/>
              </a:solidFill>
              <a:latin typeface="Arial"/>
            </a:endParaRPr>
          </a:p>
        </p:txBody>
      </p:sp>
      <p:sp>
        <p:nvSpPr>
          <p:cNvPr id="3" name="PlaceHolder 2"/>
          <p:cNvSpPr>
            <a:spLocks noGrp="1"/>
          </p:cNvSpPr>
          <p:nvPr>
            <p:ph type="sldNum" idx="1"/>
          </p:nvPr>
        </p:nvSpPr>
        <p:spPr/>
        <p:txBody>
          <a:bodyPr/>
          <a:lstStyle/>
          <a:p>
            <a:fld id="{C214A98C-6BA3-4EA6-BED7-DDEB3AE7B1E2}" type="slidenum">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endParaRPr lang="en-GB" sz="2800" b="0" strike="noStrike" spc="-1">
              <a:solidFill>
                <a:srgbClr val="000000"/>
              </a:solidFill>
              <a:latin typeface="Cantarell Extra Bold"/>
            </a:endParaRPr>
          </a:p>
        </p:txBody>
      </p:sp>
      <p:sp>
        <p:nvSpPr>
          <p:cNvPr id="22" name="PlaceHolder 2"/>
          <p:cNvSpPr>
            <a:spLocks noGrp="1"/>
          </p:cNvSpPr>
          <p:nvPr>
            <p:ph/>
          </p:nvPr>
        </p:nvSpPr>
        <p:spPr>
          <a:xfrm>
            <a:off x="1486440" y="1846800"/>
            <a:ext cx="469188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23" name="PlaceHolder 3"/>
          <p:cNvSpPr>
            <a:spLocks noGrp="1"/>
          </p:cNvSpPr>
          <p:nvPr>
            <p:ph/>
          </p:nvPr>
        </p:nvSpPr>
        <p:spPr>
          <a:xfrm>
            <a:off x="6413400" y="1846800"/>
            <a:ext cx="4691880" cy="452592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24" name="PlaceHolder 4"/>
          <p:cNvSpPr>
            <a:spLocks noGrp="1"/>
          </p:cNvSpPr>
          <p:nvPr>
            <p:ph/>
          </p:nvPr>
        </p:nvSpPr>
        <p:spPr>
          <a:xfrm>
            <a:off x="1486440" y="4210920"/>
            <a:ext cx="469188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6" name="PlaceHolder 5"/>
          <p:cNvSpPr>
            <a:spLocks noGrp="1"/>
          </p:cNvSpPr>
          <p:nvPr>
            <p:ph type="sldNum" idx="1"/>
          </p:nvPr>
        </p:nvSpPr>
        <p:spPr/>
        <p:txBody>
          <a:bodyPr/>
          <a:lstStyle/>
          <a:p>
            <a:fld id="{090540B1-28E7-42CC-8EE4-6B69EBAE4647}" type="slidenum">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endParaRPr lang="en-GB" sz="2800" b="0" strike="noStrike" spc="-1">
              <a:solidFill>
                <a:srgbClr val="000000"/>
              </a:solidFill>
              <a:latin typeface="Cantarell Extra Bold"/>
            </a:endParaRPr>
          </a:p>
        </p:txBody>
      </p:sp>
      <p:sp>
        <p:nvSpPr>
          <p:cNvPr id="26" name="PlaceHolder 2"/>
          <p:cNvSpPr>
            <a:spLocks noGrp="1"/>
          </p:cNvSpPr>
          <p:nvPr>
            <p:ph/>
          </p:nvPr>
        </p:nvSpPr>
        <p:spPr>
          <a:xfrm>
            <a:off x="1486440" y="1846800"/>
            <a:ext cx="4691880" cy="452592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27" name="PlaceHolder 3"/>
          <p:cNvSpPr>
            <a:spLocks noGrp="1"/>
          </p:cNvSpPr>
          <p:nvPr>
            <p:ph/>
          </p:nvPr>
        </p:nvSpPr>
        <p:spPr>
          <a:xfrm>
            <a:off x="6413400" y="1846800"/>
            <a:ext cx="469188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28" name="PlaceHolder 4"/>
          <p:cNvSpPr>
            <a:spLocks noGrp="1"/>
          </p:cNvSpPr>
          <p:nvPr>
            <p:ph/>
          </p:nvPr>
        </p:nvSpPr>
        <p:spPr>
          <a:xfrm>
            <a:off x="6413400" y="4210920"/>
            <a:ext cx="469188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6" name="PlaceHolder 5"/>
          <p:cNvSpPr>
            <a:spLocks noGrp="1"/>
          </p:cNvSpPr>
          <p:nvPr>
            <p:ph type="sldNum" idx="1"/>
          </p:nvPr>
        </p:nvSpPr>
        <p:spPr/>
        <p:txBody>
          <a:bodyPr/>
          <a:lstStyle/>
          <a:p>
            <a:fld id="{71A4E56C-4C02-4BB9-B9DC-C697FF1FED8E}" type="slidenum">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endParaRPr lang="en-GB" sz="2800" b="0" strike="noStrike" spc="-1">
              <a:solidFill>
                <a:srgbClr val="000000"/>
              </a:solidFill>
              <a:latin typeface="Cantarell Extra Bold"/>
            </a:endParaRPr>
          </a:p>
        </p:txBody>
      </p:sp>
      <p:sp>
        <p:nvSpPr>
          <p:cNvPr id="30" name="PlaceHolder 2"/>
          <p:cNvSpPr>
            <a:spLocks noGrp="1"/>
          </p:cNvSpPr>
          <p:nvPr>
            <p:ph/>
          </p:nvPr>
        </p:nvSpPr>
        <p:spPr>
          <a:xfrm>
            <a:off x="1486440" y="1846800"/>
            <a:ext cx="469188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31" name="PlaceHolder 3"/>
          <p:cNvSpPr>
            <a:spLocks noGrp="1"/>
          </p:cNvSpPr>
          <p:nvPr>
            <p:ph/>
          </p:nvPr>
        </p:nvSpPr>
        <p:spPr>
          <a:xfrm>
            <a:off x="6413400" y="1846800"/>
            <a:ext cx="469188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32" name="PlaceHolder 4"/>
          <p:cNvSpPr>
            <a:spLocks noGrp="1"/>
          </p:cNvSpPr>
          <p:nvPr>
            <p:ph/>
          </p:nvPr>
        </p:nvSpPr>
        <p:spPr>
          <a:xfrm>
            <a:off x="1486440" y="4210920"/>
            <a:ext cx="9614520" cy="2158560"/>
          </a:xfrm>
          <a:prstGeom prst="rect">
            <a:avLst/>
          </a:prstGeom>
          <a:noFill/>
          <a:ln w="0">
            <a:noFill/>
          </a:ln>
        </p:spPr>
        <p:txBody>
          <a:bodyPr lIns="0" tIns="0" rIns="0" bIns="0" anchor="t">
            <a:noAutofit/>
          </a:bodyPr>
          <a:lstStyle/>
          <a:p>
            <a:pPr indent="0">
              <a:spcAft>
                <a:spcPts val="1406"/>
              </a:spcAft>
              <a:buNone/>
            </a:pPr>
            <a:endParaRPr lang="en-GB" sz="1990" b="0" strike="noStrike" spc="-1">
              <a:solidFill>
                <a:srgbClr val="003366"/>
              </a:solidFill>
              <a:latin typeface="Cantarell"/>
            </a:endParaRPr>
          </a:p>
        </p:txBody>
      </p:sp>
      <p:sp>
        <p:nvSpPr>
          <p:cNvPr id="6" name="PlaceHolder 5"/>
          <p:cNvSpPr>
            <a:spLocks noGrp="1"/>
          </p:cNvSpPr>
          <p:nvPr>
            <p:ph type="sldNum" idx="1"/>
          </p:nvPr>
        </p:nvSpPr>
        <p:spPr/>
        <p:txBody>
          <a:bodyPr/>
          <a:lstStyle/>
          <a:p>
            <a:fld id="{5CCEA4C5-59D0-482F-BE82-C9D8A57D4ABE}"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w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w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w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wmf"/><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3.w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 name="Rectangle 105"/>
          <p:cNvSpPr/>
          <p:nvPr/>
        </p:nvSpPr>
        <p:spPr>
          <a:xfrm>
            <a:off x="1487520" y="1268280"/>
            <a:ext cx="10158120" cy="35640"/>
          </a:xfrm>
          <a:prstGeom prst="rect">
            <a:avLst/>
          </a:prstGeom>
          <a:solidFill>
            <a:srgbClr val="0084D1">
              <a:alpha val="78000"/>
            </a:srgbClr>
          </a:solidFill>
          <a:ln w="0">
            <a:noFill/>
          </a:ln>
        </p:spPr>
        <p:style>
          <a:lnRef idx="0">
            <a:scrgbClr r="0" g="0" b="0"/>
          </a:lnRef>
          <a:fillRef idx="0">
            <a:scrgbClr r="0" g="0" b="0"/>
          </a:fillRef>
          <a:effectRef idx="0">
            <a:scrgbClr r="0" g="0" b="0"/>
          </a:effectRef>
          <a:fontRef idx="minor"/>
        </p:style>
        <p:txBody>
          <a:bodyPr wrap="none" lIns="90000" tIns="-9360" rIns="90000" bIns="-9360" anchor="ctr">
            <a:noAutofit/>
          </a:bodyPr>
          <a:lstStyle/>
          <a:p>
            <a:endParaRPr lang="en" sz="1800" b="0" strike="noStrike" spc="-1">
              <a:solidFill>
                <a:srgbClr val="000000"/>
              </a:solidFill>
              <a:latin typeface="Arial"/>
            </a:endParaRPr>
          </a:p>
        </p:txBody>
      </p:sp>
      <p:grpSp>
        <p:nvGrpSpPr>
          <p:cNvPr id="13" name="Group 12"/>
          <p:cNvGrpSpPr/>
          <p:nvPr/>
        </p:nvGrpSpPr>
        <p:grpSpPr>
          <a:xfrm>
            <a:off x="3941280" y="1823400"/>
            <a:ext cx="4309560" cy="1469520"/>
            <a:chOff x="3941280" y="1823400"/>
            <a:chExt cx="4309560" cy="1469520"/>
          </a:xfrm>
        </p:grpSpPr>
        <p:sp>
          <p:nvSpPr>
            <p:cNvPr id="2" name="Text Box 1"/>
            <p:cNvSpPr/>
            <p:nvPr/>
          </p:nvSpPr>
          <p:spPr>
            <a:xfrm>
              <a:off x="4732200" y="1823400"/>
              <a:ext cx="3518640" cy="1469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85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 sz="5200" b="1" strike="noStrike" spc="-1">
                  <a:solidFill>
                    <a:srgbClr val="669900"/>
                  </a:solidFill>
                  <a:latin typeface="Arial"/>
                  <a:ea typeface="Arial"/>
                </a:rPr>
                <a:t>JASP</a:t>
              </a:r>
              <a:endParaRPr lang="en" sz="5200" b="0" strike="noStrike" spc="-1">
                <a:solidFill>
                  <a:srgbClr val="669900"/>
                </a:solidFill>
                <a:latin typeface="Arial"/>
              </a:endParaRPr>
            </a:p>
          </p:txBody>
        </p:sp>
        <p:sp>
          <p:nvSpPr>
            <p:cNvPr id="3" name="Rectangle 12"/>
            <p:cNvSpPr/>
            <p:nvPr/>
          </p:nvSpPr>
          <p:spPr>
            <a:xfrm>
              <a:off x="4990680" y="2024640"/>
              <a:ext cx="41760" cy="932760"/>
            </a:xfrm>
            <a:prstGeom prst="rect">
              <a:avLst/>
            </a:prstGeom>
            <a:solidFill>
              <a:srgbClr val="808080"/>
            </a:solidFill>
            <a:ln w="9360">
              <a:noFill/>
            </a:ln>
          </p:spPr>
          <p:style>
            <a:lnRef idx="0">
              <a:scrgbClr r="0" g="0" b="0"/>
            </a:lnRef>
            <a:fillRef idx="0">
              <a:scrgbClr r="0" g="0" b="0"/>
            </a:fillRef>
            <a:effectRef idx="0">
              <a:scrgbClr r="0" g="0" b="0"/>
            </a:effectRef>
            <a:fontRef idx="minor"/>
          </p:style>
          <p:txBody>
            <a:bodyPr anchor="t">
              <a:noAutofit/>
            </a:bodyPr>
            <a:lstStyle/>
            <a:p>
              <a:endParaRPr lang="en" sz="1800" b="0" strike="noStrike" spc="-1">
                <a:solidFill>
                  <a:srgbClr val="000000"/>
                </a:solidFill>
                <a:latin typeface="Arial"/>
              </a:endParaRPr>
            </a:p>
          </p:txBody>
        </p:sp>
        <p:pic>
          <p:nvPicPr>
            <p:cNvPr id="4" name="Picture 3"/>
            <p:cNvPicPr/>
            <p:nvPr/>
          </p:nvPicPr>
          <p:blipFill>
            <a:blip r:embed="rId14"/>
            <a:stretch/>
          </p:blipFill>
          <p:spPr>
            <a:xfrm>
              <a:off x="3941280" y="2009520"/>
              <a:ext cx="856080" cy="931320"/>
            </a:xfrm>
            <a:prstGeom prst="rect">
              <a:avLst/>
            </a:prstGeom>
            <a:ln w="0">
              <a:noFill/>
            </a:ln>
          </p:spPr>
        </p:pic>
      </p:grpSp>
      <p:sp>
        <p:nvSpPr>
          <p:cNvPr id="5" name="Text Box 107"/>
          <p:cNvSpPr/>
          <p:nvPr/>
        </p:nvSpPr>
        <p:spPr>
          <a:xfrm>
            <a:off x="1079280" y="6373080"/>
            <a:ext cx="2539800" cy="4568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 sz="1800" b="0" strike="noStrike" spc="-1">
              <a:solidFill>
                <a:srgbClr val="000000"/>
              </a:solidFill>
              <a:latin typeface="Arial"/>
            </a:endParaRPr>
          </a:p>
        </p:txBody>
      </p:sp>
      <p:sp>
        <p:nvSpPr>
          <p:cNvPr id="6" name="Text Box 108"/>
          <p:cNvSpPr/>
          <p:nvPr/>
        </p:nvSpPr>
        <p:spPr>
          <a:xfrm>
            <a:off x="4175280" y="6376320"/>
            <a:ext cx="4114440" cy="4568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 sz="1800" b="0" strike="noStrike" spc="-1">
              <a:solidFill>
                <a:srgbClr val="000000"/>
              </a:solidFill>
              <a:latin typeface="Arial"/>
            </a:endParaRPr>
          </a:p>
        </p:txBody>
      </p:sp>
      <p:pic>
        <p:nvPicPr>
          <p:cNvPr id="7" name="Picture 3"/>
          <p:cNvPicPr/>
          <p:nvPr/>
        </p:nvPicPr>
        <p:blipFill>
          <a:blip r:embed="rId15"/>
          <a:stretch/>
        </p:blipFill>
        <p:spPr>
          <a:xfrm>
            <a:off x="10717200" y="135720"/>
            <a:ext cx="1097280" cy="1007280"/>
          </a:xfrm>
          <a:prstGeom prst="rect">
            <a:avLst/>
          </a:prstGeom>
          <a:ln w="0">
            <a:noFill/>
          </a:ln>
        </p:spPr>
      </p:pic>
      <p:pic>
        <p:nvPicPr>
          <p:cNvPr id="8" name="Picture 3"/>
          <p:cNvPicPr/>
          <p:nvPr/>
        </p:nvPicPr>
        <p:blipFill>
          <a:blip r:embed="rId16"/>
          <a:stretch/>
        </p:blipFill>
        <p:spPr>
          <a:xfrm>
            <a:off x="0" y="0"/>
            <a:ext cx="1275480" cy="6857640"/>
          </a:xfrm>
          <a:prstGeom prst="rect">
            <a:avLst/>
          </a:prstGeom>
          <a:ln w="0">
            <a:noFill/>
          </a:ln>
        </p:spPr>
      </p:pic>
      <p:sp>
        <p:nvSpPr>
          <p:cNvPr id="9" name="PlaceHolder 1"/>
          <p:cNvSpPr>
            <a:spLocks noGrp="1"/>
          </p:cNvSpPr>
          <p:nvPr>
            <p:ph type="title"/>
          </p:nvPr>
        </p:nvSpPr>
        <p:spPr>
          <a:xfrm>
            <a:off x="1487520" y="115920"/>
            <a:ext cx="9166320" cy="1170000"/>
          </a:xfrm>
          <a:prstGeom prst="rect">
            <a:avLst/>
          </a:prstGeom>
          <a:noFill/>
          <a:ln w="0">
            <a:noFill/>
          </a:ln>
        </p:spPr>
        <p:txBody>
          <a:bodyPr lIns="90000" tIns="45000" rIns="90000" bIns="45000" anchor="t">
            <a:noAutofit/>
          </a:bodyPr>
          <a:lstStyle/>
          <a:p>
            <a:pPr indent="0" algn="ctr">
              <a:lnSpc>
                <a:spcPct val="85000"/>
              </a:lnSpc>
              <a:buNone/>
            </a:pPr>
            <a:r>
              <a:rPr lang="en-GB" sz="3200" b="0" strike="noStrike" spc="-1">
                <a:solidFill>
                  <a:srgbClr val="003366"/>
                </a:solidFill>
                <a:latin typeface="Arial"/>
                <a:ea typeface="Microsoft YaHei"/>
              </a:rPr>
              <a:t>Click to edit the title text formatClick to edit Master title style</a:t>
            </a:r>
            <a:endParaRPr lang="en-GB" sz="3200" b="0" strike="noStrike" spc="-1">
              <a:solidFill>
                <a:srgbClr val="FFFFFF"/>
              </a:solidFill>
              <a:latin typeface="Arial"/>
            </a:endParaRPr>
          </a:p>
        </p:txBody>
      </p:sp>
      <p:sp>
        <p:nvSpPr>
          <p:cNvPr id="10" name="PlaceHolder 2"/>
          <p:cNvSpPr>
            <a:spLocks noGrp="1"/>
          </p:cNvSpPr>
          <p:nvPr>
            <p:ph type="sldNum" idx="1"/>
          </p:nvPr>
        </p:nvSpPr>
        <p:spPr>
          <a:xfrm>
            <a:off x="9332280" y="6354360"/>
            <a:ext cx="2859480" cy="462960"/>
          </a:xfrm>
          <a:prstGeom prst="rect">
            <a:avLst/>
          </a:prstGeom>
          <a:noFill/>
          <a:ln w="0">
            <a:noFill/>
          </a:ln>
        </p:spPr>
        <p:txBody>
          <a:bodyPr lIns="90000" tIns="45000" rIns="90000" bIns="45000" anchor="t">
            <a:noAutofit/>
          </a:bodyPr>
          <a:lstStyle>
            <a:lvl1pPr indent="0">
              <a:buNone/>
              <a:defRPr lang="en" sz="1800" b="0" strike="noStrike" spc="-1">
                <a:solidFill>
                  <a:srgbClr val="000000"/>
                </a:solidFill>
                <a:latin typeface="Times New Roman"/>
                <a:ea typeface="Microsoft YaHei"/>
              </a:defRPr>
            </a:lvl1pPr>
          </a:lstStyle>
          <a:p>
            <a:pPr indent="0">
              <a:buNone/>
            </a:pPr>
            <a:fld id="{93929043-6B70-4998-9A6B-222734E60D0B}" type="slidenum">
              <a:rPr lang="en" sz="1800" b="0" strike="noStrike" spc="-1">
                <a:solidFill>
                  <a:srgbClr val="000000"/>
                </a:solidFill>
                <a:latin typeface="Times New Roman"/>
                <a:ea typeface="Microsoft YaHei"/>
              </a:rPr>
              <a:t>‹#›</a:t>
            </a:fld>
            <a:endParaRPr lang="en" sz="1800" b="0" strike="noStrike" spc="-1">
              <a:solidFill>
                <a:srgbClr val="000000"/>
              </a:solidFill>
              <a:latin typeface="Times New Roman"/>
            </a:endParaRPr>
          </a:p>
        </p:txBody>
      </p:sp>
      <p:sp>
        <p:nvSpPr>
          <p:cNvPr id="11" name="PlaceHolder 3"/>
          <p:cNvSpPr>
            <a:spLocks noGrp="1"/>
          </p:cNvSpPr>
          <p:nvPr>
            <p:ph type="body"/>
          </p:nvPr>
        </p:nvSpPr>
        <p:spPr>
          <a:xfrm>
            <a:off x="3744000" y="3235680"/>
            <a:ext cx="4703760" cy="719280"/>
          </a:xfrm>
          <a:prstGeom prst="rect">
            <a:avLst/>
          </a:prstGeom>
          <a:noFill/>
          <a:ln w="0">
            <a:noFill/>
          </a:ln>
        </p:spPr>
        <p:txBody>
          <a:bodyPr lIns="90000" tIns="45000" rIns="90000" bIns="45000" anchor="t">
            <a:noAutofit/>
          </a:bodyPr>
          <a:lstStyle/>
          <a:p>
            <a:pPr marL="432000" indent="-324000" algn="ctr">
              <a:spcAft>
                <a:spcPts val="1406"/>
              </a:spcAft>
              <a:buClr>
                <a:srgbClr val="000000"/>
              </a:buClr>
              <a:buSzPct val="45000"/>
              <a:buFont typeface="Wingdings" charset="2"/>
              <a:buChar char=""/>
            </a:pPr>
            <a:r>
              <a:rPr lang="en-GB" sz="2000" b="0" strike="noStrike" spc="-1">
                <a:solidFill>
                  <a:srgbClr val="003366"/>
                </a:solidFill>
                <a:latin typeface="Arial"/>
                <a:ea typeface="Microsoft YaHei"/>
              </a:rPr>
              <a:t>Click to edit the outline text format styles</a:t>
            </a:r>
            <a:endParaRPr lang="en-GB" sz="2000" b="0" strike="noStrike" spc="-1">
              <a:solidFill>
                <a:srgbClr val="003366"/>
              </a:solidFill>
              <a:latin typeface="Aria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 name="Text Box 107"/>
          <p:cNvSpPr/>
          <p:nvPr/>
        </p:nvSpPr>
        <p:spPr>
          <a:xfrm>
            <a:off x="1079280" y="6373080"/>
            <a:ext cx="2539800" cy="4568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 sz="1800" b="0" strike="noStrike" spc="-1">
              <a:solidFill>
                <a:srgbClr val="000000"/>
              </a:solidFill>
              <a:latin typeface="Arial"/>
            </a:endParaRPr>
          </a:p>
        </p:txBody>
      </p:sp>
      <p:sp>
        <p:nvSpPr>
          <p:cNvPr id="49" name="Text Box 108"/>
          <p:cNvSpPr/>
          <p:nvPr/>
        </p:nvSpPr>
        <p:spPr>
          <a:xfrm>
            <a:off x="4175280" y="6376320"/>
            <a:ext cx="4114440" cy="4568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 sz="1800" b="0" strike="noStrike" spc="-1">
              <a:solidFill>
                <a:srgbClr val="000000"/>
              </a:solidFill>
              <a:latin typeface="Arial"/>
            </a:endParaRPr>
          </a:p>
        </p:txBody>
      </p:sp>
      <p:pic>
        <p:nvPicPr>
          <p:cNvPr id="50" name="Picture 3"/>
          <p:cNvPicPr/>
          <p:nvPr/>
        </p:nvPicPr>
        <p:blipFill>
          <a:blip r:embed="rId14"/>
          <a:stretch/>
        </p:blipFill>
        <p:spPr>
          <a:xfrm>
            <a:off x="0" y="0"/>
            <a:ext cx="1275480" cy="6857640"/>
          </a:xfrm>
          <a:prstGeom prst="rect">
            <a:avLst/>
          </a:prstGeom>
          <a:ln w="0">
            <a:noFill/>
          </a:ln>
        </p:spPr>
      </p:pic>
      <p:sp>
        <p:nvSpPr>
          <p:cNvPr id="51" name="PlaceHolder 1"/>
          <p:cNvSpPr>
            <a:spLocks noGrp="1"/>
          </p:cNvSpPr>
          <p:nvPr>
            <p:ph type="title"/>
          </p:nvPr>
        </p:nvSpPr>
        <p:spPr>
          <a:xfrm>
            <a:off x="1487520" y="115920"/>
            <a:ext cx="9190440" cy="1170000"/>
          </a:xfrm>
          <a:prstGeom prst="rect">
            <a:avLst/>
          </a:prstGeom>
          <a:noFill/>
          <a:ln w="0">
            <a:noFill/>
          </a:ln>
        </p:spPr>
        <p:txBody>
          <a:bodyPr lIns="90000" tIns="45000" rIns="90000" bIns="45000" anchor="t">
            <a:noAutofit/>
          </a:bodyPr>
          <a:lstStyle/>
          <a:p>
            <a:pPr indent="0" algn="ctr">
              <a:lnSpc>
                <a:spcPct val="85000"/>
              </a:lnSpc>
              <a:buNone/>
            </a:pPr>
            <a:r>
              <a:rPr lang="en-GB" sz="3600" b="0" strike="noStrike" spc="-1">
                <a:solidFill>
                  <a:srgbClr val="003366"/>
                </a:solidFill>
                <a:latin typeface="Arial"/>
                <a:ea typeface="Microsoft YaHei"/>
              </a:rPr>
              <a:t>Click to edit the title text formatClick to edit Master title style</a:t>
            </a:r>
            <a:endParaRPr lang="en-GB" sz="3600" b="0" strike="noStrike" spc="-1">
              <a:solidFill>
                <a:srgbClr val="000000"/>
              </a:solidFill>
              <a:latin typeface="Cantarell Extra Bold"/>
            </a:endParaRPr>
          </a:p>
        </p:txBody>
      </p:sp>
      <p:sp>
        <p:nvSpPr>
          <p:cNvPr id="52" name="PlaceHolder 2"/>
          <p:cNvSpPr>
            <a:spLocks noGrp="1"/>
          </p:cNvSpPr>
          <p:nvPr>
            <p:ph type="body"/>
          </p:nvPr>
        </p:nvSpPr>
        <p:spPr>
          <a:xfrm>
            <a:off x="1486440" y="1846800"/>
            <a:ext cx="9614520" cy="4525920"/>
          </a:xfrm>
          <a:prstGeom prst="rect">
            <a:avLst/>
          </a:prstGeom>
          <a:noFill/>
          <a:ln w="0">
            <a:noFill/>
          </a:ln>
        </p:spPr>
        <p:txBody>
          <a:bodyPr lIns="0" tIns="0" rIns="0" bIns="0" anchor="t">
            <a:noAutofit/>
          </a:bodyPr>
          <a:lstStyle/>
          <a:p>
            <a:pPr marL="432000" indent="-324000">
              <a:spcAft>
                <a:spcPts val="1406"/>
              </a:spcAft>
              <a:buClr>
                <a:srgbClr val="000000"/>
              </a:buClr>
              <a:buSzPct val="45000"/>
              <a:buFont typeface="Wingdings" charset="2"/>
              <a:buChar char=""/>
            </a:pPr>
            <a:r>
              <a:rPr lang="en-GB" sz="4000" b="0" strike="noStrike" spc="-1">
                <a:solidFill>
                  <a:srgbClr val="003366"/>
                </a:solidFill>
                <a:latin typeface="Cantarell"/>
              </a:rPr>
              <a:t>Click to edit the outline text format</a:t>
            </a:r>
          </a:p>
          <a:p>
            <a:pPr marL="864000" lvl="1" indent="-324000">
              <a:spcAft>
                <a:spcPts val="1125"/>
              </a:spcAft>
              <a:buClr>
                <a:srgbClr val="000000"/>
              </a:buClr>
              <a:buSzPct val="75000"/>
              <a:buFont typeface="Wingdings 3" charset="2"/>
              <a:buChar char=""/>
            </a:pPr>
            <a:r>
              <a:rPr lang="en-GB" sz="3200" b="0" strike="noStrike" spc="-1">
                <a:solidFill>
                  <a:srgbClr val="003366"/>
                </a:solidFill>
                <a:latin typeface="Cantarell"/>
              </a:rPr>
              <a:t>Second Outline Level</a:t>
            </a:r>
          </a:p>
          <a:p>
            <a:pPr marL="1296000" lvl="2" indent="-288000">
              <a:spcAft>
                <a:spcPts val="845"/>
              </a:spcAft>
              <a:buClr>
                <a:srgbClr val="000000"/>
              </a:buClr>
              <a:buSzPct val="45000"/>
              <a:buFont typeface="Wingdings" charset="2"/>
              <a:buChar char=""/>
            </a:pPr>
            <a:r>
              <a:rPr lang="en-GB" sz="2800" b="0" strike="noStrike" spc="-1">
                <a:solidFill>
                  <a:srgbClr val="003366"/>
                </a:solidFill>
                <a:latin typeface="Cantarell"/>
              </a:rPr>
              <a:t>Third Outline Level</a:t>
            </a:r>
          </a:p>
          <a:p>
            <a:pPr marL="1728000" lvl="3" indent="-216000">
              <a:spcAft>
                <a:spcPts val="558"/>
              </a:spcAft>
              <a:buClr>
                <a:srgbClr val="000000"/>
              </a:buClr>
              <a:buSzPct val="75000"/>
              <a:buFont typeface="Symbol" charset="2"/>
              <a:buChar char=""/>
            </a:pPr>
            <a:r>
              <a:rPr lang="en-GB" sz="2200" b="0" strike="noStrike" spc="-1">
                <a:solidFill>
                  <a:srgbClr val="003366"/>
                </a:solidFill>
                <a:latin typeface="Cantarell"/>
              </a:rPr>
              <a:t>Fourth Outline Level</a:t>
            </a:r>
          </a:p>
          <a:p>
            <a:pPr marL="2160000" lvl="4" indent="-216000">
              <a:spcAft>
                <a:spcPts val="272"/>
              </a:spcAft>
              <a:buClr>
                <a:srgbClr val="000000"/>
              </a:buClr>
              <a:buSzPct val="45000"/>
              <a:buFont typeface="Wingdings" charset="2"/>
              <a:buChar char=""/>
            </a:pPr>
            <a:r>
              <a:rPr lang="en-GB" sz="2200" b="0" strike="noStrike" spc="-1">
                <a:solidFill>
                  <a:srgbClr val="003366"/>
                </a:solidFill>
                <a:latin typeface="Cantarell"/>
              </a:rPr>
              <a:t>Fifth Outline Level</a:t>
            </a:r>
          </a:p>
        </p:txBody>
      </p:sp>
      <p:sp>
        <p:nvSpPr>
          <p:cNvPr id="53" name="Rectangle 105"/>
          <p:cNvSpPr/>
          <p:nvPr/>
        </p:nvSpPr>
        <p:spPr>
          <a:xfrm>
            <a:off x="1487520" y="1268280"/>
            <a:ext cx="10158120" cy="35640"/>
          </a:xfrm>
          <a:prstGeom prst="rect">
            <a:avLst/>
          </a:prstGeom>
          <a:solidFill>
            <a:srgbClr val="0084D1">
              <a:alpha val="78000"/>
            </a:srgbClr>
          </a:solidFill>
          <a:ln w="0">
            <a:noFill/>
          </a:ln>
        </p:spPr>
        <p:style>
          <a:lnRef idx="0">
            <a:scrgbClr r="0" g="0" b="0"/>
          </a:lnRef>
          <a:fillRef idx="0">
            <a:scrgbClr r="0" g="0" b="0"/>
          </a:fillRef>
          <a:effectRef idx="0">
            <a:scrgbClr r="0" g="0" b="0"/>
          </a:effectRef>
          <a:fontRef idx="minor"/>
        </p:style>
        <p:txBody>
          <a:bodyPr wrap="none" lIns="90000" tIns="-9360" rIns="90000" bIns="-9360" anchor="ctr">
            <a:noAutofit/>
          </a:bodyPr>
          <a:lstStyle/>
          <a:p>
            <a:endParaRPr lang="en" sz="1800" b="0" strike="noStrike" spc="-1">
              <a:solidFill>
                <a:srgbClr val="000000"/>
              </a:solidFill>
              <a:latin typeface="Arial"/>
            </a:endParaRPr>
          </a:p>
        </p:txBody>
      </p:sp>
      <p:pic>
        <p:nvPicPr>
          <p:cNvPr id="54" name="Picture 3"/>
          <p:cNvPicPr/>
          <p:nvPr/>
        </p:nvPicPr>
        <p:blipFill>
          <a:blip r:embed="rId15"/>
          <a:stretch/>
        </p:blipFill>
        <p:spPr>
          <a:xfrm>
            <a:off x="10717200" y="135720"/>
            <a:ext cx="1097280" cy="1007280"/>
          </a:xfrm>
          <a:prstGeom prst="rect">
            <a:avLst/>
          </a:prstGeom>
          <a:ln w="0">
            <a:noFill/>
          </a:ln>
        </p:spPr>
      </p:pic>
      <p:sp>
        <p:nvSpPr>
          <p:cNvPr id="55" name="TextBox 54"/>
          <p:cNvSpPr txBox="1"/>
          <p:nvPr/>
        </p:nvSpPr>
        <p:spPr>
          <a:xfrm>
            <a:off x="11557080" y="6430680"/>
            <a:ext cx="1343520" cy="427320"/>
          </a:xfrm>
          <a:prstGeom prst="rect">
            <a:avLst/>
          </a:prstGeom>
          <a:noFill/>
          <a:ln w="0">
            <a:noFill/>
          </a:ln>
        </p:spPr>
        <p:txBody>
          <a:bodyPr lIns="90000" tIns="45000" rIns="90000" bIns="45000" anchor="t">
            <a:noAutofit/>
          </a:bodyPr>
          <a:lstStyle/>
          <a:p>
            <a:fld id="{C19B98A9-9DFE-423D-9115-B05B395E3008}" type="slidenum">
              <a:rPr lang="en" sz="2000" b="0" strike="noStrike" spc="-1">
                <a:solidFill>
                  <a:srgbClr val="000000"/>
                </a:solidFill>
                <a:latin typeface="Arial"/>
              </a:rPr>
              <a:t>‹#›</a:t>
            </a:fld>
            <a:endParaRPr lang="en" sz="2000" b="0" strike="noStrike" spc="-1">
              <a:solidFill>
                <a:srgbClr val="000000"/>
              </a:solidFill>
              <a:latin typeface="Arial"/>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0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3" Type="http://schemas.openxmlformats.org/officeDocument/2006/relationships/hyperlink" Target="https://link.springer.com/article/10.3758/s13423-017-1262-3" TargetMode="External"/><Relationship Id="rId2" Type="http://schemas.openxmlformats.org/officeDocument/2006/relationships/hyperlink" Target="https://link.springer.com/article/10.3758/s13423-020-01798-5" TargetMode="External"/><Relationship Id="rId1" Type="http://schemas.openxmlformats.org/officeDocument/2006/relationships/slideLayout" Target="../slideLayouts/slideLayout15.xml"/><Relationship Id="rId6" Type="http://schemas.openxmlformats.org/officeDocument/2006/relationships/hyperlink" Target="https://uk.sagepub.com/en-gb/eur/discovering-statistics-using-jasp/book288224" TargetMode="External"/><Relationship Id="rId5" Type="http://schemas.openxmlformats.org/officeDocument/2006/relationships/hyperlink" Target="https://www.cairn-int.info/article-E_ANPSY1_201_0073--a-tutorial-on-conducting-and.htm" TargetMode="External"/><Relationship Id="rId4" Type="http://schemas.openxmlformats.org/officeDocument/2006/relationships/hyperlink" Target="https://link.springer.com/article/10.3758/s13423-017-1323-7" TargetMode="External"/></Relationships>
</file>

<file path=ppt/slides/_rels/slide103.xml.rels><?xml version="1.0" encoding="UTF-8" standalone="yes"?>
<Relationships xmlns="http://schemas.openxmlformats.org/package/2006/relationships"><Relationship Id="rId8" Type="http://schemas.openxmlformats.org/officeDocument/2006/relationships/hyperlink" Target="https://www.youtube.com/watch?v=R2ya6YvavfY" TargetMode="External"/><Relationship Id="rId13" Type="http://schemas.openxmlformats.org/officeDocument/2006/relationships/hyperlink" Target="https://github.com/jasp-stats/jasp-issues/issues" TargetMode="External"/><Relationship Id="rId3" Type="http://schemas.openxmlformats.org/officeDocument/2006/relationships/hyperlink" Target="https://jasp-stats.github.io/jasp-data-library/" TargetMode="External"/><Relationship Id="rId7" Type="http://schemas.openxmlformats.org/officeDocument/2006/relationships/hyperlink" Target="https://www.youtube.com/@JASPStatistics" TargetMode="External"/><Relationship Id="rId12" Type="http://schemas.openxmlformats.org/officeDocument/2006/relationships/hyperlink" Target="https://jasp-stats.github.io/jasp-verification-project/" TargetMode="External"/><Relationship Id="rId2" Type="http://schemas.openxmlformats.org/officeDocument/2006/relationships/hyperlink" Target="https://jasp-stats.github.io/jasp-video-library/" TargetMode="External"/><Relationship Id="rId1" Type="http://schemas.openxmlformats.org/officeDocument/2006/relationships/slideLayout" Target="../slideLayouts/slideLayout15.xml"/><Relationship Id="rId6" Type="http://schemas.openxmlformats.org/officeDocument/2006/relationships/hyperlink" Target="https://jasp-stats.org/how-to-use-jasp/" TargetMode="External"/><Relationship Id="rId11" Type="http://schemas.openxmlformats.org/officeDocument/2006/relationships/hyperlink" Target="https://forum.cogsci.nl/index.php?p=/categories/jasp-bayesfactor" TargetMode="External"/><Relationship Id="rId5" Type="http://schemas.openxmlformats.org/officeDocument/2006/relationships/hyperlink" Target="https://jasp-stats.org/2024/09/02/discovering-statistics-using-jasp-the-andy-field-classic-textbook-now-adapted-for-jasp-available-early-2025/" TargetMode="External"/><Relationship Id="rId10" Type="http://schemas.openxmlformats.org/officeDocument/2006/relationships/hyperlink" Target="https://bsky.app/profile/jaspstats.bsky.social" TargetMode="External"/><Relationship Id="rId4" Type="http://schemas.openxmlformats.org/officeDocument/2006/relationships/hyperlink" Target="https://discoverjasp.com/" TargetMode="External"/><Relationship Id="rId9" Type="http://schemas.openxmlformats.org/officeDocument/2006/relationships/hyperlink" Target="https://www.youtube.com/playlist?list=PLNQGIbpnx726tVnQw6QyntYkuRECXbPHo" TargetMode="External"/><Relationship Id="rId14" Type="http://schemas.openxmlformats.org/officeDocument/2006/relationships/hyperlink" Target="https://jasp-stats.org/workshop/"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hyperlink" Target="https://jasp-stats.org/community-vision-and-goals" TargetMode="External"/><Relationship Id="rId1" Type="http://schemas.openxmlformats.org/officeDocument/2006/relationships/slideLayout" Target="../slideLayouts/slideLayout15.xml"/><Relationship Id="rId4" Type="http://schemas.openxmlformats.org/officeDocument/2006/relationships/image" Target="../media/image88.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hyperlink" Target="https://maglit.me/bayesian-intro-shiny" TargetMode="Externa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hyperlink" Target="http://www.edu.nl/4qenh" TargetMode="External"/><Relationship Id="rId2" Type="http://schemas.openxmlformats.org/officeDocument/2006/relationships/hyperlink" Target="https://johnnydoorn.github.io/IntroductionBayesianInference/" TargetMode="External"/><Relationship Id="rId1" Type="http://schemas.openxmlformats.org/officeDocument/2006/relationships/slideLayout" Target="../slideLayouts/slideLayout15.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hyperlink" Target="https://osf.io/6a5hy/" TargetMode="External"/><Relationship Id="rId5" Type="http://schemas.openxmlformats.org/officeDocument/2006/relationships/image" Target="../media/image7.png"/><Relationship Id="rId4" Type="http://schemas.openxmlformats.org/officeDocument/2006/relationships/hyperlink" Target="https://news.stanford.edu/pr/2004/diaconis-69.html"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5.xml"/><Relationship Id="rId4" Type="http://schemas.openxmlformats.org/officeDocument/2006/relationships/hyperlink" Target="https://maglit.me/bayesian-intro-shiny"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hyperlink" Target="https://jcom.sissa.it/sites/default/files/documents/JCOM_1902_2020_A03.pdf" TargetMode="External"/><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hyperlink" Target="https://johnnydoorn.github.io/IntroductionBayesianInference/exercises.html" TargetMode="Externa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7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image" Target="../media/image57.png"/><Relationship Id="rId4" Type="http://schemas.openxmlformats.org/officeDocument/2006/relationships/image" Target="../media/image56.png"/></Relationships>
</file>

<file path=ppt/slides/_rels/slide7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en.wikipedia.org/wiki/Effect_size#Difference_family:_Effect_sizes_based_on_differences_between_means" TargetMode="Externa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3.xml"/><Relationship Id="rId5" Type="http://schemas.openxmlformats.org/officeDocument/2006/relationships/image" Target="../media/image75.png"/><Relationship Id="rId4" Type="http://schemas.openxmlformats.org/officeDocument/2006/relationships/image" Target="../media/image74.png"/></Relationships>
</file>

<file path=ppt/slides/_rels/slide8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3.xml"/><Relationship Id="rId4" Type="http://schemas.openxmlformats.org/officeDocument/2006/relationships/image" Target="../media/image7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3.xml"/><Relationship Id="rId6" Type="http://schemas.openxmlformats.org/officeDocument/2006/relationships/image" Target="../media/image73.png"/><Relationship Id="rId5" Type="http://schemas.openxmlformats.org/officeDocument/2006/relationships/image" Target="../media/image74.png"/><Relationship Id="rId4" Type="http://schemas.openxmlformats.org/officeDocument/2006/relationships/image" Target="../media/image78.png"/></Relationships>
</file>

<file path=ppt/slides/_rels/slide9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PlaceHolder 1"/>
          <p:cNvSpPr>
            <a:spLocks noGrp="1"/>
          </p:cNvSpPr>
          <p:nvPr>
            <p:ph type="title"/>
          </p:nvPr>
        </p:nvSpPr>
        <p:spPr>
          <a:xfrm>
            <a:off x="1487520" y="115920"/>
            <a:ext cx="9166320" cy="1170000"/>
          </a:xfrm>
          <a:prstGeom prst="rect">
            <a:avLst/>
          </a:prstGeom>
          <a:noFill/>
          <a:ln w="0">
            <a:noFill/>
          </a:ln>
        </p:spPr>
        <p:txBody>
          <a:bodyPr lIns="90000" tIns="45000" rIns="90000" bIns="45000" anchor="ctr">
            <a:noAutofit/>
          </a:bodyPr>
          <a:lstStyle/>
          <a:p>
            <a:pPr indent="0" algn="ctr">
              <a:lnSpc>
                <a:spcPct val="85000"/>
              </a:lnSpc>
              <a:buNone/>
            </a:pPr>
            <a:r>
              <a:rPr lang="en-GB" sz="4000" b="0" strike="noStrike" spc="-1">
                <a:solidFill>
                  <a:srgbClr val="003366"/>
                </a:solidFill>
                <a:latin typeface="Cantarell"/>
                <a:ea typeface="Microsoft YaHei"/>
              </a:rPr>
              <a:t>Theory and Practice of Bayesian Inference Using JASP</a:t>
            </a:r>
            <a:endParaRPr lang="en-GB" sz="4000" b="0" strike="noStrike" spc="-1">
              <a:solidFill>
                <a:srgbClr val="FFFFFF"/>
              </a:solidFill>
              <a:latin typeface="Arial"/>
            </a:endParaRPr>
          </a:p>
        </p:txBody>
      </p:sp>
      <p:sp>
        <p:nvSpPr>
          <p:cNvPr id="93" name="PlaceHolder 2"/>
          <p:cNvSpPr>
            <a:spLocks noGrp="1"/>
          </p:cNvSpPr>
          <p:nvPr>
            <p:ph type="subTitle"/>
          </p:nvPr>
        </p:nvSpPr>
        <p:spPr>
          <a:xfrm>
            <a:off x="3744000" y="3811680"/>
            <a:ext cx="4703760" cy="719280"/>
          </a:xfrm>
          <a:prstGeom prst="rect">
            <a:avLst/>
          </a:prstGeom>
          <a:noFill/>
          <a:ln w="0">
            <a:noFill/>
          </a:ln>
        </p:spPr>
        <p:txBody>
          <a:bodyPr lIns="0" tIns="0" rIns="0" bIns="0" anchor="ctr">
            <a:noAutofit/>
          </a:bodyPr>
          <a:lstStyle/>
          <a:p>
            <a:pPr indent="0" algn="ctr">
              <a:spcBef>
                <a:spcPts val="799"/>
              </a:spcBef>
              <a:buNone/>
            </a:pPr>
            <a:r>
              <a:rPr lang="en" sz="3200" b="0" strike="noStrike" spc="-1">
                <a:solidFill>
                  <a:srgbClr val="003366"/>
                </a:solidFill>
                <a:latin typeface="Cantarell"/>
                <a:ea typeface="Microsoft YaHei"/>
              </a:rPr>
              <a:t>Johnny van Doorn</a:t>
            </a:r>
            <a:endParaRPr lang="en" sz="3200" b="0" strike="noStrike" spc="-1">
              <a:solidFill>
                <a:srgbClr val="000000"/>
              </a:solidFill>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CustomShape 217"/>
          <p:cNvSpPr/>
          <p:nvPr/>
        </p:nvSpPr>
        <p:spPr>
          <a:xfrm>
            <a:off x="548280" y="10080"/>
            <a:ext cx="10967760" cy="1140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endParaRPr lang="en" sz="1800" b="0" strike="noStrike" spc="-1">
              <a:solidFill>
                <a:srgbClr val="000000"/>
              </a:solidFill>
              <a:latin typeface="Arial"/>
            </a:endParaRPr>
          </a:p>
        </p:txBody>
      </p:sp>
      <p:sp>
        <p:nvSpPr>
          <p:cNvPr id="140" name="CustomShape 218"/>
          <p:cNvSpPr/>
          <p:nvPr/>
        </p:nvSpPr>
        <p:spPr>
          <a:xfrm>
            <a:off x="609120" y="1604520"/>
            <a:ext cx="10967760" cy="3972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141" name="CustomShape 219"/>
          <p:cNvSpPr/>
          <p:nvPr/>
        </p:nvSpPr>
        <p:spPr>
          <a:xfrm>
            <a:off x="1083240" y="1143000"/>
            <a:ext cx="5027760" cy="912960"/>
          </a:xfrm>
          <a:prstGeom prst="rect">
            <a:avLst/>
          </a:prstGeom>
          <a:solidFill>
            <a:srgbClr val="BCAED5"/>
          </a:solidFill>
          <a:ln w="57240">
            <a:solidFill>
              <a:srgbClr val="5C2D91"/>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2000" b="0" strike="noStrike" spc="-1">
                <a:solidFill>
                  <a:srgbClr val="000000"/>
                </a:solidFill>
                <a:latin typeface="Cantarell"/>
                <a:ea typeface="DejaVu Sans"/>
              </a:rPr>
              <a:t>Based on what these models claim about θ, certain outcomes are more/less likely</a:t>
            </a:r>
            <a:endParaRPr lang="en" sz="2000" b="0" strike="noStrike" spc="-1">
              <a:solidFill>
                <a:srgbClr val="000000"/>
              </a:solidFill>
              <a:latin typeface="Arial"/>
            </a:endParaRPr>
          </a:p>
        </p:txBody>
      </p:sp>
      <p:sp>
        <p:nvSpPr>
          <p:cNvPr id="146" name="CustomShape 220"/>
          <p:cNvSpPr/>
          <p:nvPr/>
        </p:nvSpPr>
        <p:spPr>
          <a:xfrm>
            <a:off x="6387548" y="1143000"/>
            <a:ext cx="5726452" cy="912960"/>
          </a:xfrm>
          <a:prstGeom prst="rect">
            <a:avLst/>
          </a:prstGeom>
          <a:solidFill>
            <a:srgbClr val="BCAED5"/>
          </a:solidFill>
          <a:ln w="57239">
            <a:solidFill>
              <a:srgbClr val="E6E905"/>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2000" b="0" strike="noStrike" spc="-1">
                <a:solidFill>
                  <a:srgbClr val="000000"/>
                </a:solidFill>
                <a:latin typeface="Cantarell"/>
                <a:ea typeface="DejaVu Sans"/>
              </a:rPr>
              <a:t>The yellow bar indicates how likely an outcome of 8/10 heads is, under Paul’s model</a:t>
            </a:r>
            <a:endParaRPr lang="en" sz="2000" b="0" strike="noStrike" spc="-1">
              <a:solidFill>
                <a:srgbClr val="000000"/>
              </a:solidFill>
              <a:latin typeface="Arial"/>
            </a:endParaRPr>
          </a:p>
        </p:txBody>
      </p:sp>
      <p:pic>
        <p:nvPicPr>
          <p:cNvPr id="147" name="Picture 146"/>
          <p:cNvPicPr/>
          <p:nvPr/>
        </p:nvPicPr>
        <p:blipFill>
          <a:blip r:embed="rId2"/>
          <a:stretch/>
        </p:blipFill>
        <p:spPr>
          <a:xfrm>
            <a:off x="809640" y="2863800"/>
            <a:ext cx="3274920" cy="1093680"/>
          </a:xfrm>
          <a:prstGeom prst="rect">
            <a:avLst/>
          </a:prstGeom>
          <a:ln w="0">
            <a:noFill/>
          </a:ln>
        </p:spPr>
      </p:pic>
      <p:sp>
        <p:nvSpPr>
          <p:cNvPr id="148" name="CustomShape 221"/>
          <p:cNvSpPr/>
          <p:nvPr/>
        </p:nvSpPr>
        <p:spPr>
          <a:xfrm>
            <a:off x="398520" y="4316760"/>
            <a:ext cx="4190040" cy="913320"/>
          </a:xfrm>
          <a:prstGeom prst="rect">
            <a:avLst/>
          </a:prstGeom>
          <a:solidFill>
            <a:srgbClr val="C2E0AE"/>
          </a:solidFill>
          <a:ln w="29160">
            <a:solidFill>
              <a:srgbClr val="21409A"/>
            </a:solidFill>
            <a:round/>
          </a:ln>
        </p:spPr>
        <p:style>
          <a:lnRef idx="0">
            <a:scrgbClr r="0" g="0" b="0"/>
          </a:lnRef>
          <a:fillRef idx="0">
            <a:scrgbClr r="0" g="0" b="0"/>
          </a:fillRef>
          <a:effectRef idx="0">
            <a:scrgbClr r="0" g="0" b="0"/>
          </a:effectRef>
          <a:fontRef idx="minor"/>
        </p:style>
        <p:txBody>
          <a:bodyPr lIns="14400" tIns="14400" rIns="14400" bIns="14400" anchor="ctr">
            <a:noAutofit/>
          </a:bodyPr>
          <a:lstStyle/>
          <a:p>
            <a:pPr algn="ctr">
              <a:lnSpc>
                <a:spcPct val="100000"/>
              </a:lnSpc>
            </a:pPr>
            <a:r>
              <a:rPr lang="en-US" sz="2000" b="0" strike="noStrike" spc="-1">
                <a:solidFill>
                  <a:srgbClr val="000000"/>
                </a:solidFill>
                <a:latin typeface="Cantarell"/>
                <a:ea typeface="DejaVu Sans"/>
              </a:rPr>
              <a:t>To create this figure, we take the binomial formula, and fill in θ = 0.8 </a:t>
            </a:r>
            <a:endParaRPr lang="en" sz="2000" b="0" strike="noStrike" spc="-1">
              <a:solidFill>
                <a:srgbClr val="000000"/>
              </a:solidFill>
              <a:latin typeface="Arial"/>
            </a:endParaRPr>
          </a:p>
        </p:txBody>
      </p:sp>
      <p:sp>
        <p:nvSpPr>
          <p:cNvPr id="149" name="CustomShape 222"/>
          <p:cNvSpPr/>
          <p:nvPr/>
        </p:nvSpPr>
        <p:spPr>
          <a:xfrm>
            <a:off x="398520" y="5576760"/>
            <a:ext cx="4190040" cy="913320"/>
          </a:xfrm>
          <a:prstGeom prst="rect">
            <a:avLst/>
          </a:prstGeom>
          <a:solidFill>
            <a:srgbClr val="C2E0AE"/>
          </a:solidFill>
          <a:ln w="29160">
            <a:solidFill>
              <a:srgbClr val="21409A"/>
            </a:solidFill>
            <a:round/>
          </a:ln>
        </p:spPr>
        <p:style>
          <a:lnRef idx="0">
            <a:scrgbClr r="0" g="0" b="0"/>
          </a:lnRef>
          <a:fillRef idx="0">
            <a:scrgbClr r="0" g="0" b="0"/>
          </a:fillRef>
          <a:effectRef idx="0">
            <a:scrgbClr r="0" g="0" b="0"/>
          </a:effectRef>
          <a:fontRef idx="minor"/>
        </p:style>
        <p:txBody>
          <a:bodyPr lIns="14400" tIns="14400" rIns="14400" bIns="14400" anchor="ctr">
            <a:noAutofit/>
          </a:bodyPr>
          <a:lstStyle/>
          <a:p>
            <a:pPr algn="ctr">
              <a:lnSpc>
                <a:spcPct val="100000"/>
              </a:lnSpc>
            </a:pPr>
            <a:r>
              <a:rPr lang="en-US" sz="2000" b="0" strike="noStrike" spc="-1">
                <a:solidFill>
                  <a:srgbClr val="000000"/>
                </a:solidFill>
                <a:latin typeface="Cantarell"/>
                <a:ea typeface="DejaVu Sans"/>
              </a:rPr>
              <a:t>For instance, for an outcome of k=8 heads, the formula gives 0.302</a:t>
            </a:r>
            <a:endParaRPr lang="en" sz="2000" b="0" strike="noStrike" spc="-1">
              <a:solidFill>
                <a:srgbClr val="000000"/>
              </a:solidFill>
              <a:latin typeface="Arial"/>
            </a:endParaRPr>
          </a:p>
        </p:txBody>
      </p:sp>
      <p:sp>
        <p:nvSpPr>
          <p:cNvPr id="150" name="PlaceHolder 1"/>
          <p:cNvSpPr>
            <a:spLocks noGrp="1"/>
          </p:cNvSpPr>
          <p:nvPr>
            <p:ph type="title"/>
          </p:nvPr>
        </p:nvSpPr>
        <p:spPr>
          <a:xfrm>
            <a:off x="1487880" y="115920"/>
            <a:ext cx="9190440" cy="1170000"/>
          </a:xfrm>
          <a:prstGeom prst="rect">
            <a:avLst/>
          </a:prstGeom>
          <a:noFill/>
          <a:ln w="0">
            <a:noFill/>
          </a:ln>
        </p:spPr>
        <p:txBody>
          <a:bodyPr lIns="0" tIns="0" rIns="0" bIns="0" anchor="ctr">
            <a:noAutofit/>
          </a:bodyPr>
          <a:lstStyle/>
          <a:p>
            <a:pPr indent="0">
              <a:lnSpc>
                <a:spcPct val="85000"/>
              </a:lnSpc>
              <a:buNone/>
            </a:pPr>
            <a:r>
              <a:rPr lang="en-GB" sz="3600" b="0" strike="noStrike" spc="-1">
                <a:solidFill>
                  <a:srgbClr val="000000"/>
                </a:solidFill>
                <a:latin typeface="Cantarell Extra Bold"/>
              </a:rPr>
              <a:t>Statistical Models Make Predictions</a:t>
            </a:r>
          </a:p>
        </p:txBody>
      </p:sp>
      <p:grpSp>
        <p:nvGrpSpPr>
          <p:cNvPr id="2" name="Group 1">
            <a:extLst>
              <a:ext uri="{FF2B5EF4-FFF2-40B4-BE49-F238E27FC236}">
                <a16:creationId xmlns:a16="http://schemas.microsoft.com/office/drawing/2014/main" id="{21B4774C-0DF4-A355-EE13-52494291844E}"/>
              </a:ext>
            </a:extLst>
          </p:cNvPr>
          <p:cNvGrpSpPr/>
          <p:nvPr/>
        </p:nvGrpSpPr>
        <p:grpSpPr>
          <a:xfrm>
            <a:off x="5985000" y="1805400"/>
            <a:ext cx="6275520" cy="5060520"/>
            <a:chOff x="5985000" y="1805400"/>
            <a:chExt cx="6275520" cy="5060520"/>
          </a:xfrm>
        </p:grpSpPr>
        <p:pic>
          <p:nvPicPr>
            <p:cNvPr id="3" name="Picture 2">
              <a:extLst>
                <a:ext uri="{FF2B5EF4-FFF2-40B4-BE49-F238E27FC236}">
                  <a16:creationId xmlns:a16="http://schemas.microsoft.com/office/drawing/2014/main" id="{560BEE38-9B02-9B1F-42D5-665E39F21ECF}"/>
                </a:ext>
              </a:extLst>
            </p:cNvPr>
            <p:cNvPicPr/>
            <p:nvPr/>
          </p:nvPicPr>
          <p:blipFill>
            <a:blip r:embed="rId3"/>
            <a:srcRect l="49905"/>
            <a:stretch/>
          </p:blipFill>
          <p:spPr>
            <a:xfrm>
              <a:off x="5985000" y="2286000"/>
              <a:ext cx="3208320" cy="4579920"/>
            </a:xfrm>
            <a:prstGeom prst="rect">
              <a:avLst/>
            </a:prstGeom>
            <a:ln w="0">
              <a:noFill/>
            </a:ln>
          </p:spPr>
        </p:pic>
        <p:pic>
          <p:nvPicPr>
            <p:cNvPr id="4" name="Picture 3">
              <a:extLst>
                <a:ext uri="{FF2B5EF4-FFF2-40B4-BE49-F238E27FC236}">
                  <a16:creationId xmlns:a16="http://schemas.microsoft.com/office/drawing/2014/main" id="{7E7DBB79-8879-3558-6E09-8716542AB389}"/>
                </a:ext>
              </a:extLst>
            </p:cNvPr>
            <p:cNvPicPr/>
            <p:nvPr/>
          </p:nvPicPr>
          <p:blipFill>
            <a:blip r:embed="rId4"/>
            <a:srcRect l="48416"/>
            <a:stretch/>
          </p:blipFill>
          <p:spPr>
            <a:xfrm>
              <a:off x="8956800" y="2250000"/>
              <a:ext cx="3303720" cy="4579920"/>
            </a:xfrm>
            <a:prstGeom prst="rect">
              <a:avLst/>
            </a:prstGeom>
            <a:ln w="0">
              <a:noFill/>
            </a:ln>
          </p:spPr>
        </p:pic>
        <p:sp>
          <p:nvSpPr>
            <p:cNvPr id="5" name="Rectangle 4">
              <a:extLst>
                <a:ext uri="{FF2B5EF4-FFF2-40B4-BE49-F238E27FC236}">
                  <a16:creationId xmlns:a16="http://schemas.microsoft.com/office/drawing/2014/main" id="{F47FAEA0-951B-EDE7-F5AD-C49DBCE448B8}"/>
                </a:ext>
              </a:extLst>
            </p:cNvPr>
            <p:cNvSpPr/>
            <p:nvPr/>
          </p:nvSpPr>
          <p:spPr>
            <a:xfrm>
              <a:off x="8848800" y="1805400"/>
              <a:ext cx="456120" cy="1370520"/>
            </a:xfrm>
            <a:prstGeom prst="rect">
              <a:avLst/>
            </a:prstGeom>
            <a:solidFill>
              <a:srgbClr val="FFFFFF"/>
            </a:solidFill>
            <a:ln w="0">
              <a:solidFill>
                <a:srgbClr val="FFFFFF"/>
              </a:solidFill>
            </a:ln>
          </p:spPr>
          <p:style>
            <a:lnRef idx="0">
              <a:scrgbClr r="0" g="0" b="0"/>
            </a:lnRef>
            <a:fillRef idx="0">
              <a:scrgbClr r="0" g="0" b="0"/>
            </a:fillRef>
            <a:effectRef idx="0">
              <a:scrgbClr r="0" g="0" b="0"/>
            </a:effectRef>
            <a:fontRef idx="minor"/>
          </p:style>
          <p:txBody>
            <a:bodyPr/>
            <a:lstStyle/>
            <a:p>
              <a:endParaRPr lang="en-NL"/>
            </a:p>
          </p:txBody>
        </p:sp>
      </p:gr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9" name="Picture 648"/>
          <p:cNvPicPr/>
          <p:nvPr/>
        </p:nvPicPr>
        <p:blipFill>
          <a:blip r:embed="rId2"/>
          <a:stretch/>
        </p:blipFill>
        <p:spPr>
          <a:xfrm>
            <a:off x="1895760" y="4385160"/>
            <a:ext cx="9057960" cy="2371320"/>
          </a:xfrm>
          <a:prstGeom prst="rect">
            <a:avLst/>
          </a:prstGeom>
          <a:ln w="0">
            <a:noFill/>
          </a:ln>
        </p:spPr>
      </p:pic>
      <p:pic>
        <p:nvPicPr>
          <p:cNvPr id="650" name="Picture 649"/>
          <p:cNvPicPr/>
          <p:nvPr/>
        </p:nvPicPr>
        <p:blipFill>
          <a:blip r:embed="rId3"/>
          <a:stretch/>
        </p:blipFill>
        <p:spPr>
          <a:xfrm>
            <a:off x="1285920" y="1869840"/>
            <a:ext cx="9745560" cy="2551320"/>
          </a:xfrm>
          <a:prstGeom prst="rect">
            <a:avLst/>
          </a:prstGeom>
          <a:ln w="0">
            <a:noFill/>
          </a:ln>
        </p:spPr>
      </p:pic>
      <p:sp>
        <p:nvSpPr>
          <p:cNvPr id="651" name="TextShape 5"/>
          <p:cNvSpPr/>
          <p:nvPr/>
        </p:nvSpPr>
        <p:spPr>
          <a:xfrm>
            <a:off x="1487880" y="115920"/>
            <a:ext cx="9214920" cy="1170720"/>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pPr>
            <a:r>
              <a:rPr lang="en-GB" sz="4000" b="0" strike="noStrike" spc="-1">
                <a:solidFill>
                  <a:srgbClr val="003366"/>
                </a:solidFill>
                <a:latin typeface="Arial"/>
                <a:ea typeface="MS PGothic"/>
              </a:rPr>
              <a:t>Singer Height</a:t>
            </a:r>
            <a:endParaRPr lang="en" sz="4000" b="0" strike="noStrike" spc="-1">
              <a:solidFill>
                <a:srgbClr val="000000"/>
              </a:solidFill>
              <a:latin typeface="Arial"/>
            </a:endParaRPr>
          </a:p>
        </p:txBody>
      </p:sp>
      <p:sp>
        <p:nvSpPr>
          <p:cNvPr id="652" name="TextShape 6"/>
          <p:cNvSpPr/>
          <p:nvPr/>
        </p:nvSpPr>
        <p:spPr>
          <a:xfrm>
            <a:off x="1391760" y="1845000"/>
            <a:ext cx="9695520" cy="4176000"/>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t">
            <a:noAutofit/>
          </a:bodyPr>
          <a:lstStyle/>
          <a:p>
            <a:pPr>
              <a:lnSpc>
                <a:spcPct val="100000"/>
              </a:lnSpc>
            </a:pPr>
            <a:endParaRPr lang="en" sz="2000" b="0" strike="noStrike" spc="-1">
              <a:solidFill>
                <a:srgbClr val="000000"/>
              </a:solidFill>
              <a:latin typeface="Arial"/>
            </a:endParaRPr>
          </a:p>
          <a:p>
            <a:pPr algn="ctr">
              <a:lnSpc>
                <a:spcPct val="100000"/>
              </a:lnSpc>
            </a:pPr>
            <a:endParaRPr lang="en" sz="2000" b="0" strike="noStrike" spc="-1">
              <a:solidFill>
                <a:srgbClr val="000000"/>
              </a:solidFill>
              <a:latin typeface="Arial"/>
            </a:endParaRPr>
          </a:p>
          <a:p>
            <a:pPr>
              <a:lnSpc>
                <a:spcPct val="100000"/>
              </a:lnSpc>
            </a:pPr>
            <a:endParaRPr lang="en" sz="2600" b="0" strike="noStrike" spc="-1">
              <a:solidFill>
                <a:srgbClr val="000000"/>
              </a:solidFill>
              <a:latin typeface="Arial"/>
            </a:endParaRPr>
          </a:p>
          <a:p>
            <a:pPr>
              <a:lnSpc>
                <a:spcPct val="100000"/>
              </a:lnSpc>
            </a:pPr>
            <a:endParaRPr lang="en" sz="2600" b="0" strike="noStrike" spc="-1">
              <a:solidFill>
                <a:srgbClr val="000000"/>
              </a:solidFill>
              <a:latin typeface="Arial"/>
            </a:endParaRPr>
          </a:p>
          <a:p>
            <a:pPr>
              <a:lnSpc>
                <a:spcPct val="100000"/>
              </a:lnSpc>
            </a:pPr>
            <a:endParaRPr lang="en" sz="2600" b="0" strike="noStrike" spc="-1">
              <a:solidFill>
                <a:srgbClr val="000000"/>
              </a:solidFill>
              <a:latin typeface="Arial"/>
            </a:endParaRPr>
          </a:p>
          <a:p>
            <a:pPr>
              <a:lnSpc>
                <a:spcPct val="100000"/>
              </a:lnSpc>
            </a:pPr>
            <a:endParaRPr lang="en" sz="2600" b="0" strike="noStrike" spc="-1">
              <a:solidFill>
                <a:srgbClr val="000000"/>
              </a:solidFill>
              <a:latin typeface="Arial"/>
            </a:endParaRPr>
          </a:p>
          <a:p>
            <a:pPr>
              <a:lnSpc>
                <a:spcPct val="100000"/>
              </a:lnSpc>
            </a:pPr>
            <a:endParaRPr lang="en" sz="2600" b="0" strike="noStrike" spc="-1">
              <a:solidFill>
                <a:srgbClr val="000000"/>
              </a:solidFill>
              <a:latin typeface="Arial"/>
            </a:endParaRPr>
          </a:p>
          <a:p>
            <a:pPr>
              <a:lnSpc>
                <a:spcPct val="100000"/>
              </a:lnSpc>
            </a:pPr>
            <a:endParaRPr lang="en" sz="2600" b="0" strike="noStrike" spc="-1">
              <a:solidFill>
                <a:srgbClr val="000000"/>
              </a:solidFill>
              <a:latin typeface="Arial"/>
            </a:endParaRPr>
          </a:p>
          <a:p>
            <a:pPr>
              <a:lnSpc>
                <a:spcPct val="100000"/>
              </a:lnSpc>
            </a:pPr>
            <a:endParaRPr lang="en" sz="2600" b="0" strike="noStrike" spc="-1">
              <a:solidFill>
                <a:srgbClr val="000000"/>
              </a:solidFill>
              <a:latin typeface="Arial"/>
            </a:endParaRPr>
          </a:p>
        </p:txBody>
      </p:sp>
      <p:sp>
        <p:nvSpPr>
          <p:cNvPr id="653" name="CustomShape 72"/>
          <p:cNvSpPr/>
          <p:nvPr/>
        </p:nvSpPr>
        <p:spPr>
          <a:xfrm>
            <a:off x="8414280" y="2133000"/>
            <a:ext cx="1247040" cy="4502520"/>
          </a:xfrm>
          <a:prstGeom prst="rect">
            <a:avLst/>
          </a:prstGeom>
          <a:noFill/>
          <a:ln w="76320">
            <a:solidFill>
              <a:srgbClr val="F8981C"/>
            </a:solidFill>
            <a:round/>
          </a:ln>
        </p:spPr>
        <p:style>
          <a:lnRef idx="0">
            <a:scrgbClr r="0" g="0" b="0"/>
          </a:lnRef>
          <a:fillRef idx="0">
            <a:scrgbClr r="0" g="0" b="0"/>
          </a:fillRef>
          <a:effectRef idx="0">
            <a:scrgbClr r="0" g="0" b="0"/>
          </a:effectRef>
          <a:fontRef idx="minor"/>
        </p:style>
        <p:txBody>
          <a:bodyPr lIns="115200" tIns="70200" rIns="115200" bIns="70200" anchor="t">
            <a:noAutofit/>
          </a:bodyPr>
          <a:lstStyle/>
          <a:p>
            <a:endParaRPr lang="en" sz="1800" b="0" strike="noStrike" spc="-1">
              <a:solidFill>
                <a:srgbClr val="000000"/>
              </a:solidFill>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5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extShape 12"/>
          <p:cNvSpPr/>
          <p:nvPr/>
        </p:nvSpPr>
        <p:spPr>
          <a:xfrm>
            <a:off x="1487880" y="116640"/>
            <a:ext cx="9214920" cy="1169640"/>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 sz="1800" b="0" strike="noStrike" spc="-1">
              <a:solidFill>
                <a:srgbClr val="000000"/>
              </a:solidFill>
              <a:latin typeface="Arial"/>
            </a:endParaRPr>
          </a:p>
        </p:txBody>
      </p:sp>
      <p:sp>
        <p:nvSpPr>
          <p:cNvPr id="655" name="TextShape 11"/>
          <p:cNvSpPr/>
          <p:nvPr/>
        </p:nvSpPr>
        <p:spPr>
          <a:xfrm>
            <a:off x="1487520" y="1773360"/>
            <a:ext cx="9695520" cy="4176000"/>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t">
            <a:noAutofit/>
          </a:bodyPr>
          <a:lstStyle/>
          <a:p>
            <a:endParaRPr lang="en" sz="1800" b="0" strike="noStrike" spc="-1">
              <a:solidFill>
                <a:srgbClr val="000000"/>
              </a:solidFill>
              <a:latin typeface="Arial"/>
            </a:endParaRPr>
          </a:p>
        </p:txBody>
      </p:sp>
      <p:sp>
        <p:nvSpPr>
          <p:cNvPr id="656" name="PlaceHolder 1"/>
          <p:cNvSpPr>
            <a:spLocks noGrp="1"/>
          </p:cNvSpPr>
          <p:nvPr>
            <p:ph type="title"/>
          </p:nvPr>
        </p:nvSpPr>
        <p:spPr>
          <a:xfrm>
            <a:off x="1487520" y="115920"/>
            <a:ext cx="6069240" cy="1170000"/>
          </a:xfrm>
          <a:prstGeom prst="rect">
            <a:avLst/>
          </a:prstGeom>
          <a:noFill/>
          <a:ln w="0">
            <a:noFill/>
          </a:ln>
        </p:spPr>
        <p:txBody>
          <a:bodyPr lIns="0" tIns="0" rIns="0" bIns="0" anchor="ctr">
            <a:noAutofit/>
          </a:bodyPr>
          <a:lstStyle/>
          <a:p>
            <a:pPr indent="0">
              <a:lnSpc>
                <a:spcPct val="85000"/>
              </a:lnSpc>
              <a:buNone/>
            </a:pPr>
            <a:r>
              <a:rPr lang="en-GB" sz="4000" b="0" strike="noStrike" spc="-1">
                <a:solidFill>
                  <a:srgbClr val="000000"/>
                </a:solidFill>
                <a:latin typeface="Cantarell Extra Bold"/>
              </a:rPr>
              <a:t>Many Models? Again?</a:t>
            </a:r>
          </a:p>
        </p:txBody>
      </p:sp>
      <p:sp>
        <p:nvSpPr>
          <p:cNvPr id="657" name="PlaceHolder 2"/>
          <p:cNvSpPr>
            <a:spLocks noGrp="1"/>
          </p:cNvSpPr>
          <p:nvPr>
            <p:ph type="subTitle"/>
          </p:nvPr>
        </p:nvSpPr>
        <p:spPr>
          <a:xfrm>
            <a:off x="1486440" y="1737360"/>
            <a:ext cx="9614520" cy="4674600"/>
          </a:xfrm>
          <a:prstGeom prst="rect">
            <a:avLst/>
          </a:prstGeom>
          <a:noFill/>
          <a:ln w="0">
            <a:noFill/>
          </a:ln>
        </p:spPr>
        <p:txBody>
          <a:bodyPr lIns="0" tIns="0" rIns="0" bIns="0" anchor="ctr">
            <a:noAutofit/>
          </a:bodyPr>
          <a:lstStyle/>
          <a:p>
            <a:pPr marL="216000" indent="-216000">
              <a:spcBef>
                <a:spcPts val="850"/>
              </a:spcBef>
              <a:spcAft>
                <a:spcPts val="850"/>
              </a:spcAft>
              <a:buClr>
                <a:srgbClr val="000000"/>
              </a:buClr>
              <a:buSzPct val="45000"/>
              <a:buFont typeface="Wingdings" charset="2"/>
              <a:buChar char=""/>
            </a:pPr>
            <a:r>
              <a:rPr lang="en" sz="2800" b="0" strike="noStrike" spc="-1">
                <a:solidFill>
                  <a:srgbClr val="000000"/>
                </a:solidFill>
                <a:latin typeface="Cantarell"/>
                <a:ea typeface="Arial Unicode MS"/>
              </a:rPr>
              <a:t>In ANOVA (and regression) we compare models</a:t>
            </a:r>
            <a:endParaRPr lang="en" sz="2800" b="0" strike="noStrike" spc="-1">
              <a:solidFill>
                <a:srgbClr val="000000"/>
              </a:solidFill>
              <a:latin typeface="Arial"/>
            </a:endParaRPr>
          </a:p>
          <a:p>
            <a:pPr marL="216000" indent="-216000">
              <a:spcBef>
                <a:spcPts val="850"/>
              </a:spcBef>
              <a:spcAft>
                <a:spcPts val="850"/>
              </a:spcAft>
              <a:buClr>
                <a:srgbClr val="000000"/>
              </a:buClr>
              <a:buSzPct val="45000"/>
              <a:buFont typeface="Wingdings" charset="2"/>
              <a:buChar char=""/>
            </a:pPr>
            <a:r>
              <a:rPr lang="en" sz="2800" b="0" strike="noStrike" spc="-1">
                <a:solidFill>
                  <a:srgbClr val="000000"/>
                </a:solidFill>
                <a:latin typeface="Cantarell"/>
                <a:ea typeface="Arial Unicode MS"/>
              </a:rPr>
              <a:t>Differs from classical analysis, where we assess effects</a:t>
            </a:r>
            <a:endParaRPr lang="en" sz="2800" b="0" strike="noStrike" spc="-1">
              <a:solidFill>
                <a:srgbClr val="000000"/>
              </a:solidFill>
              <a:latin typeface="Arial"/>
            </a:endParaRPr>
          </a:p>
          <a:p>
            <a:pPr marL="216000" indent="-216000">
              <a:spcBef>
                <a:spcPts val="850"/>
              </a:spcBef>
              <a:spcAft>
                <a:spcPts val="850"/>
              </a:spcAft>
              <a:buClr>
                <a:srgbClr val="000000"/>
              </a:buClr>
              <a:buSzPct val="45000"/>
              <a:buFont typeface="Wingdings" charset="2"/>
              <a:buChar char=""/>
            </a:pPr>
            <a:r>
              <a:rPr lang="en" sz="2800" b="0" strike="noStrike" spc="-1">
                <a:solidFill>
                  <a:srgbClr val="000000"/>
                </a:solidFill>
                <a:latin typeface="Cantarell"/>
                <a:ea typeface="Arial Unicode MS"/>
              </a:rPr>
              <a:t>Each model instantiates a theoretically interesting assumption</a:t>
            </a:r>
            <a:endParaRPr lang="en" sz="2800" b="0" strike="noStrike" spc="-1">
              <a:solidFill>
                <a:srgbClr val="000000"/>
              </a:solidFill>
              <a:latin typeface="Arial"/>
            </a:endParaRPr>
          </a:p>
          <a:p>
            <a:pPr marL="216000" indent="-216000">
              <a:spcBef>
                <a:spcPts val="850"/>
              </a:spcBef>
              <a:spcAft>
                <a:spcPts val="850"/>
              </a:spcAft>
              <a:buClr>
                <a:srgbClr val="000000"/>
              </a:buClr>
              <a:buSzPct val="45000"/>
              <a:buFont typeface="Wingdings" charset="2"/>
              <a:buChar char=""/>
            </a:pPr>
            <a:r>
              <a:rPr lang="en" sz="2800" b="0" strike="noStrike" spc="-1">
                <a:solidFill>
                  <a:srgbClr val="000000"/>
                </a:solidFill>
                <a:latin typeface="Cantarell"/>
                <a:ea typeface="Arial Unicode MS"/>
              </a:rPr>
              <a:t>All tests of interest are pairwise</a:t>
            </a:r>
            <a:endParaRPr lang="en" sz="2800" b="0" strike="noStrike" spc="-1">
              <a:solidFill>
                <a:srgbClr val="000000"/>
              </a:solidFill>
              <a:latin typeface="Arial"/>
            </a:endParaRPr>
          </a:p>
          <a:p>
            <a:pPr marL="216000" indent="-216000">
              <a:spcBef>
                <a:spcPts val="850"/>
              </a:spcBef>
              <a:spcAft>
                <a:spcPts val="850"/>
              </a:spcAft>
              <a:buClr>
                <a:srgbClr val="000000"/>
              </a:buClr>
              <a:buSzPct val="45000"/>
              <a:buFont typeface="Wingdings" charset="2"/>
              <a:buChar char=""/>
            </a:pPr>
            <a:r>
              <a:rPr lang="en" sz="2800" b="0" strike="noStrike" spc="-1">
                <a:solidFill>
                  <a:srgbClr val="000000"/>
                </a:solidFill>
                <a:latin typeface="Cantarell"/>
                <a:ea typeface="Arial Unicode MS"/>
              </a:rPr>
              <a:t>Remember: "Best" model is:</a:t>
            </a:r>
            <a:endParaRPr lang="en" sz="2800" b="0" strike="noStrike" spc="-1">
              <a:solidFill>
                <a:srgbClr val="000000"/>
              </a:solidFill>
              <a:latin typeface="Arial"/>
            </a:endParaRPr>
          </a:p>
          <a:p>
            <a:pPr marL="648000" lvl="2" indent="-216000">
              <a:spcBef>
                <a:spcPts val="850"/>
              </a:spcBef>
              <a:spcAft>
                <a:spcPts val="850"/>
              </a:spcAft>
              <a:buClr>
                <a:srgbClr val="000000"/>
              </a:buClr>
              <a:buSzPct val="45000"/>
              <a:buFont typeface="Wingdings" charset="2"/>
              <a:buChar char=""/>
            </a:pPr>
            <a:r>
              <a:rPr lang="en" sz="2800" b="0" strike="noStrike" spc="-1">
                <a:solidFill>
                  <a:srgbClr val="000000"/>
                </a:solidFill>
                <a:latin typeface="Cantarell"/>
                <a:ea typeface="Arial Unicode MS"/>
              </a:rPr>
              <a:t>Not necessarily good (check assumptions) </a:t>
            </a:r>
            <a:endParaRPr lang="en" sz="2800" b="0" strike="noStrike" spc="-1">
              <a:solidFill>
                <a:srgbClr val="000000"/>
              </a:solidFill>
              <a:latin typeface="Arial"/>
            </a:endParaRPr>
          </a:p>
          <a:p>
            <a:pPr marL="648000" lvl="2" indent="-216000">
              <a:spcBef>
                <a:spcPts val="850"/>
              </a:spcBef>
              <a:spcAft>
                <a:spcPts val="850"/>
              </a:spcAft>
              <a:buClr>
                <a:srgbClr val="000000"/>
              </a:buClr>
              <a:buSzPct val="45000"/>
              <a:buFont typeface="Wingdings" charset="2"/>
              <a:buChar char=""/>
            </a:pPr>
            <a:r>
              <a:rPr lang="en" sz="2800" b="0" strike="noStrike" spc="-1">
                <a:solidFill>
                  <a:srgbClr val="000000"/>
                </a:solidFill>
                <a:latin typeface="Cantarell"/>
                <a:ea typeface="Arial Unicode MS"/>
              </a:rPr>
              <a:t>Not necessarily much better than second best </a:t>
            </a:r>
            <a:endParaRPr lang="en" sz="2800" b="0" strike="noStrike" spc="-1">
              <a:solidFill>
                <a:srgbClr val="000000"/>
              </a:solidFill>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5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5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65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65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65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65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r>
              <a:rPr lang="en-GB" sz="4200" b="0" strike="noStrike" spc="-1">
                <a:solidFill>
                  <a:srgbClr val="000000"/>
                </a:solidFill>
                <a:latin typeface="Cantarell Extra Bold"/>
              </a:rPr>
              <a:t>Handy Literature</a:t>
            </a:r>
          </a:p>
        </p:txBody>
      </p:sp>
      <p:sp>
        <p:nvSpPr>
          <p:cNvPr id="659" name="PlaceHolder 2"/>
          <p:cNvSpPr>
            <a:spLocks noGrp="1"/>
          </p:cNvSpPr>
          <p:nvPr>
            <p:ph/>
          </p:nvPr>
        </p:nvSpPr>
        <p:spPr>
          <a:xfrm>
            <a:off x="1486440" y="1846800"/>
            <a:ext cx="9614520" cy="5192640"/>
          </a:xfrm>
          <a:prstGeom prst="rect">
            <a:avLst/>
          </a:prstGeom>
          <a:noFill/>
          <a:ln w="0">
            <a:noFill/>
          </a:ln>
        </p:spPr>
        <p:txBody>
          <a:bodyPr lIns="0" tIns="0" rIns="0" bIns="0" anchor="t">
            <a:noAutofit/>
          </a:bodyPr>
          <a:lstStyle/>
          <a:p>
            <a:pPr marL="432000" indent="-324000">
              <a:spcAft>
                <a:spcPts val="1406"/>
              </a:spcAft>
              <a:buClr>
                <a:srgbClr val="000000"/>
              </a:buClr>
              <a:buSzPct val="45000"/>
              <a:buFont typeface="Wingdings" charset="2"/>
              <a:buChar char=""/>
            </a:pPr>
            <a:r>
              <a:rPr lang="en-GB" sz="1990" b="0" strike="noStrike" spc="-1" dirty="0">
                <a:solidFill>
                  <a:srgbClr val="003366"/>
                </a:solidFill>
                <a:latin typeface="Cantarell"/>
              </a:rPr>
              <a:t>van Doorn, J., van den Bergh, D., … &amp; </a:t>
            </a:r>
            <a:r>
              <a:rPr lang="en-GB" sz="1990" b="0" strike="noStrike" spc="-1" dirty="0" err="1">
                <a:solidFill>
                  <a:srgbClr val="003366"/>
                </a:solidFill>
                <a:latin typeface="Cantarell"/>
              </a:rPr>
              <a:t>Wagenmakers</a:t>
            </a:r>
            <a:r>
              <a:rPr lang="en-GB" sz="1990" b="0" strike="noStrike" spc="-1" dirty="0">
                <a:solidFill>
                  <a:srgbClr val="003366"/>
                </a:solidFill>
                <a:latin typeface="Cantarell"/>
              </a:rPr>
              <a:t>, E.-J. (2021). </a:t>
            </a:r>
            <a:r>
              <a:rPr lang="en-GB" sz="1990" b="0" strike="noStrike" spc="-1" dirty="0">
                <a:solidFill>
                  <a:srgbClr val="003366"/>
                </a:solidFill>
                <a:latin typeface="Cantarell"/>
                <a:hlinkClick r:id="rId2"/>
              </a:rPr>
              <a:t>The JASP guidelines for conducting and reporting a Bayesian analysis.</a:t>
            </a:r>
            <a:r>
              <a:rPr lang="en-GB" sz="1990" b="0" strike="noStrike" spc="-1" dirty="0">
                <a:solidFill>
                  <a:srgbClr val="003366"/>
                </a:solidFill>
                <a:latin typeface="Cantarell"/>
              </a:rPr>
              <a:t> Psychonomic Bulletin &amp; Review, 28, 813-826.</a:t>
            </a:r>
          </a:p>
          <a:p>
            <a:pPr marL="432000" indent="-324000">
              <a:spcAft>
                <a:spcPts val="1406"/>
              </a:spcAft>
              <a:buClr>
                <a:srgbClr val="000000"/>
              </a:buClr>
              <a:buSzPct val="45000"/>
              <a:buFont typeface="Wingdings" charset="2"/>
              <a:buChar char=""/>
            </a:pPr>
            <a:r>
              <a:rPr lang="en-GB" sz="1990" b="0" strike="noStrike" spc="-1" dirty="0">
                <a:solidFill>
                  <a:srgbClr val="003366"/>
                </a:solidFill>
                <a:latin typeface="Cantarell"/>
              </a:rPr>
              <a:t>Etz, A., &amp; </a:t>
            </a:r>
            <a:r>
              <a:rPr lang="en-GB" sz="1990" b="0" strike="noStrike" spc="-1" dirty="0" err="1">
                <a:solidFill>
                  <a:srgbClr val="003366"/>
                </a:solidFill>
                <a:latin typeface="Cantarell"/>
              </a:rPr>
              <a:t>Vandekerckhove</a:t>
            </a:r>
            <a:r>
              <a:rPr lang="en-GB" sz="1990" b="0" strike="noStrike" spc="-1" dirty="0">
                <a:solidFill>
                  <a:srgbClr val="003366"/>
                </a:solidFill>
                <a:latin typeface="Cantarell"/>
              </a:rPr>
              <a:t>, J. (2018). </a:t>
            </a:r>
            <a:r>
              <a:rPr lang="en-GB" sz="1990" b="0" strike="noStrike" spc="-1" dirty="0">
                <a:solidFill>
                  <a:srgbClr val="003366"/>
                </a:solidFill>
                <a:latin typeface="Cantarell"/>
                <a:hlinkClick r:id="rId3"/>
              </a:rPr>
              <a:t>Introduction to Bayesian inference for psychology.</a:t>
            </a:r>
            <a:r>
              <a:rPr lang="en-GB" sz="1990" b="0" strike="noStrike" spc="-1" dirty="0">
                <a:solidFill>
                  <a:srgbClr val="003366"/>
                </a:solidFill>
                <a:latin typeface="Cantarell"/>
              </a:rPr>
              <a:t> Psychonomic bulletin &amp; review, 25(1), 5-34.</a:t>
            </a:r>
          </a:p>
          <a:p>
            <a:pPr marL="432000" indent="-324000">
              <a:spcAft>
                <a:spcPts val="1406"/>
              </a:spcAft>
              <a:buClr>
                <a:srgbClr val="000000"/>
              </a:buClr>
              <a:buSzPct val="45000"/>
              <a:buFont typeface="Wingdings" charset="2"/>
              <a:buChar char=""/>
            </a:pPr>
            <a:r>
              <a:rPr lang="en-GB" sz="1990" b="0" strike="noStrike" spc="-1" dirty="0" err="1">
                <a:solidFill>
                  <a:srgbClr val="003366"/>
                </a:solidFill>
                <a:latin typeface="Cantarell"/>
              </a:rPr>
              <a:t>Wagenmakers</a:t>
            </a:r>
            <a:r>
              <a:rPr lang="en-GB" sz="1990" b="0" strike="noStrike" spc="-1" dirty="0">
                <a:solidFill>
                  <a:srgbClr val="003366"/>
                </a:solidFill>
                <a:latin typeface="Cantarell"/>
              </a:rPr>
              <a:t>, E.-J.,… &amp; Morey, R. D. (2018). </a:t>
            </a:r>
            <a:r>
              <a:rPr lang="en-GB" sz="1990" b="0" strike="noStrike" spc="-1" dirty="0">
                <a:solidFill>
                  <a:srgbClr val="003366"/>
                </a:solidFill>
                <a:latin typeface="Cantarell"/>
                <a:hlinkClick r:id="rId4"/>
              </a:rPr>
              <a:t>Bayesian inference for psychology. Part II: Example applications with JASP</a:t>
            </a:r>
            <a:r>
              <a:rPr lang="en-GB" sz="1990" b="0" strike="noStrike" spc="-1" dirty="0">
                <a:solidFill>
                  <a:srgbClr val="003366"/>
                </a:solidFill>
                <a:latin typeface="Cantarell"/>
              </a:rPr>
              <a:t>. Psychonomic Bulletin &amp; Review, 25, 58-76.</a:t>
            </a:r>
          </a:p>
          <a:p>
            <a:pPr marL="432000" indent="-324000">
              <a:spcAft>
                <a:spcPts val="1406"/>
              </a:spcAft>
              <a:buClr>
                <a:srgbClr val="000000"/>
              </a:buClr>
              <a:buSzPct val="45000"/>
              <a:buFont typeface="Wingdings" charset="2"/>
              <a:buChar char=""/>
            </a:pPr>
            <a:r>
              <a:rPr lang="en-GB" sz="1990" b="0" strike="noStrike" spc="-1" dirty="0">
                <a:solidFill>
                  <a:srgbClr val="003366"/>
                </a:solidFill>
                <a:latin typeface="Cantarell"/>
              </a:rPr>
              <a:t>van den Bergh, D., Van Doorn, J., </a:t>
            </a:r>
            <a:r>
              <a:rPr lang="en-GB" sz="1990" b="0" strike="noStrike" spc="-1" dirty="0" err="1">
                <a:solidFill>
                  <a:srgbClr val="003366"/>
                </a:solidFill>
                <a:latin typeface="Cantarell"/>
              </a:rPr>
              <a:t>Marsman</a:t>
            </a:r>
            <a:r>
              <a:rPr lang="en-GB" sz="1990" b="0" strike="noStrike" spc="-1" dirty="0">
                <a:solidFill>
                  <a:srgbClr val="003366"/>
                </a:solidFill>
                <a:latin typeface="Cantarell"/>
              </a:rPr>
              <a:t>, M., Draws, T., Van </a:t>
            </a:r>
            <a:r>
              <a:rPr lang="en-GB" sz="1990" b="0" strike="noStrike" spc="-1" dirty="0" err="1">
                <a:solidFill>
                  <a:srgbClr val="003366"/>
                </a:solidFill>
                <a:latin typeface="Cantarell"/>
              </a:rPr>
              <a:t>Kesteren</a:t>
            </a:r>
            <a:r>
              <a:rPr lang="en-GB" sz="1990" b="0" strike="noStrike" spc="-1" dirty="0">
                <a:solidFill>
                  <a:srgbClr val="003366"/>
                </a:solidFill>
                <a:latin typeface="Cantarell"/>
              </a:rPr>
              <a:t>, E. J., Derks, K., ... &amp; </a:t>
            </a:r>
            <a:r>
              <a:rPr lang="en-GB" sz="1990" b="0" strike="noStrike" spc="-1" dirty="0" err="1">
                <a:solidFill>
                  <a:srgbClr val="003366"/>
                </a:solidFill>
                <a:latin typeface="Cantarell"/>
              </a:rPr>
              <a:t>Wagenmakers</a:t>
            </a:r>
            <a:r>
              <a:rPr lang="en-GB" sz="1990" b="0" strike="noStrike" spc="-1" dirty="0">
                <a:solidFill>
                  <a:srgbClr val="003366"/>
                </a:solidFill>
                <a:latin typeface="Cantarell"/>
              </a:rPr>
              <a:t>, E. J. (2020). </a:t>
            </a:r>
            <a:r>
              <a:rPr lang="en-GB" sz="1990" b="0" strike="noStrike" spc="-1" dirty="0">
                <a:solidFill>
                  <a:srgbClr val="003366"/>
                </a:solidFill>
                <a:latin typeface="Cantarell"/>
                <a:hlinkClick r:id="rId5"/>
              </a:rPr>
              <a:t>A tutorial on conducting and interpreting a Bayesian ANOVA in JASP</a:t>
            </a:r>
            <a:r>
              <a:rPr lang="en-GB" sz="1990" b="0" strike="noStrike" spc="-1" dirty="0">
                <a:solidFill>
                  <a:srgbClr val="003366"/>
                </a:solidFill>
                <a:latin typeface="Cantarell"/>
              </a:rPr>
              <a:t>. </a:t>
            </a:r>
            <a:r>
              <a:rPr lang="en-GB" sz="1990" b="0" strike="noStrike" spc="-1" dirty="0" err="1">
                <a:solidFill>
                  <a:srgbClr val="003366"/>
                </a:solidFill>
                <a:latin typeface="Cantarell"/>
              </a:rPr>
              <a:t>LAnnee</a:t>
            </a:r>
            <a:r>
              <a:rPr lang="en-GB" sz="1990" b="0" strike="noStrike" spc="-1" dirty="0">
                <a:solidFill>
                  <a:srgbClr val="003366"/>
                </a:solidFill>
                <a:latin typeface="Cantarell"/>
              </a:rPr>
              <a:t> </a:t>
            </a:r>
            <a:r>
              <a:rPr lang="en-GB" sz="1990" b="0" strike="noStrike" spc="-1" dirty="0" err="1">
                <a:solidFill>
                  <a:srgbClr val="003366"/>
                </a:solidFill>
                <a:latin typeface="Cantarell"/>
              </a:rPr>
              <a:t>psychologique</a:t>
            </a:r>
            <a:r>
              <a:rPr lang="en-GB" sz="1990" b="0" strike="noStrike" spc="-1" dirty="0">
                <a:solidFill>
                  <a:srgbClr val="003366"/>
                </a:solidFill>
                <a:latin typeface="Cantarell"/>
              </a:rPr>
              <a:t>, 120, 73-96.</a:t>
            </a:r>
          </a:p>
          <a:p>
            <a:pPr marL="432000" indent="-324000">
              <a:spcAft>
                <a:spcPts val="1406"/>
              </a:spcAft>
              <a:buClr>
                <a:srgbClr val="000000"/>
              </a:buClr>
              <a:buSzPct val="45000"/>
              <a:buFont typeface="Wingdings" charset="2"/>
              <a:buChar char=""/>
            </a:pPr>
            <a:r>
              <a:rPr lang="en-GB" sz="2000" b="0" dirty="0">
                <a:solidFill>
                  <a:srgbClr val="002060"/>
                </a:solidFill>
                <a:effectLst/>
                <a:latin typeface="Cantarell" panose="02000603000000000000" pitchFamily="2" charset="0"/>
              </a:rPr>
              <a:t>Field, A., van Doorn, J., &amp; </a:t>
            </a:r>
            <a:r>
              <a:rPr lang="en-GB" sz="2000" b="0" dirty="0" err="1">
                <a:solidFill>
                  <a:srgbClr val="002060"/>
                </a:solidFill>
                <a:effectLst/>
                <a:latin typeface="Cantarell" panose="02000603000000000000" pitchFamily="2" charset="0"/>
              </a:rPr>
              <a:t>Wagenmakers</a:t>
            </a:r>
            <a:r>
              <a:rPr lang="en-GB" sz="2000" b="0" dirty="0">
                <a:solidFill>
                  <a:srgbClr val="002060"/>
                </a:solidFill>
                <a:effectLst/>
                <a:latin typeface="Cantarell" panose="02000603000000000000" pitchFamily="2" charset="0"/>
              </a:rPr>
              <a:t>, E.-J. (in press).</a:t>
            </a:r>
            <a:r>
              <a:rPr lang="en-GB" sz="2000" b="0" dirty="0">
                <a:effectLst/>
                <a:latin typeface="Cantarell" panose="02000603000000000000" pitchFamily="2" charset="0"/>
              </a:rPr>
              <a:t> </a:t>
            </a:r>
            <a:r>
              <a:rPr lang="en-GB" sz="2000" b="0" dirty="0">
                <a:effectLst/>
                <a:latin typeface="Cantarell" panose="02000603000000000000" pitchFamily="2" charset="0"/>
                <a:hlinkClick r:id="rId6"/>
              </a:rPr>
              <a:t>Discovering statistics using JASP</a:t>
            </a:r>
            <a:r>
              <a:rPr lang="en-GB" sz="2000" b="0" dirty="0">
                <a:effectLst/>
                <a:latin typeface="Cantarell" panose="02000603000000000000" pitchFamily="2" charset="0"/>
              </a:rPr>
              <a:t>. </a:t>
            </a:r>
            <a:r>
              <a:rPr lang="en-GB" sz="2000" b="0" dirty="0">
                <a:solidFill>
                  <a:srgbClr val="002060"/>
                </a:solidFill>
                <a:effectLst/>
                <a:latin typeface="Cantarell" panose="02000603000000000000" pitchFamily="2" charset="0"/>
              </a:rPr>
              <a:t>London: Sage.</a:t>
            </a:r>
            <a:endParaRPr lang="en-GB" sz="2000" b="0" strike="noStrike" spc="-1" dirty="0">
              <a:solidFill>
                <a:srgbClr val="002060"/>
              </a:solidFill>
              <a:latin typeface="Cantarell" panose="02000603000000000000" pitchFamily="2" charset="0"/>
            </a:endParaRPr>
          </a:p>
          <a:p>
            <a:pPr marL="432000" indent="-324000">
              <a:spcAft>
                <a:spcPts val="1406"/>
              </a:spcAft>
              <a:buClr>
                <a:srgbClr val="000000"/>
              </a:buClr>
              <a:buSzPct val="45000"/>
              <a:buFont typeface="Wingdings" charset="2"/>
              <a:buChar char=""/>
            </a:pPr>
            <a:endParaRPr lang="en-GB" sz="1990" b="0" strike="noStrike" spc="-1" dirty="0">
              <a:solidFill>
                <a:srgbClr val="003366"/>
              </a:solidFill>
              <a:latin typeface="Cantarel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r>
              <a:rPr lang="en-GB" sz="4200" b="0" strike="noStrike" spc="-1">
                <a:solidFill>
                  <a:srgbClr val="000000"/>
                </a:solidFill>
                <a:latin typeface="Cantarell Extra Bold"/>
              </a:rPr>
              <a:t>Handy Resources</a:t>
            </a:r>
          </a:p>
        </p:txBody>
      </p:sp>
      <p:sp>
        <p:nvSpPr>
          <p:cNvPr id="4" name="Text Placeholder 2">
            <a:extLst>
              <a:ext uri="{FF2B5EF4-FFF2-40B4-BE49-F238E27FC236}">
                <a16:creationId xmlns:a16="http://schemas.microsoft.com/office/drawing/2014/main" id="{45D78D44-A5E4-BE2D-D21A-B41FF8FB1B9C}"/>
              </a:ext>
            </a:extLst>
          </p:cNvPr>
          <p:cNvSpPr txBox="1">
            <a:spLocks/>
          </p:cNvSpPr>
          <p:nvPr/>
        </p:nvSpPr>
        <p:spPr>
          <a:xfrm>
            <a:off x="1487520" y="1720692"/>
            <a:ext cx="10704480" cy="4351338"/>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GB" sz="1800" dirty="0">
                <a:latin typeface="Cantarell" panose="02000603000000000000" pitchFamily="2" charset="0"/>
                <a:hlinkClick r:id="rId2"/>
              </a:rPr>
              <a:t>The JASP Video Library</a:t>
            </a:r>
            <a:endParaRPr lang="en-GB" sz="1800" dirty="0">
              <a:latin typeface="Cantarell" panose="02000603000000000000" pitchFamily="2" charset="0"/>
            </a:endParaRPr>
          </a:p>
          <a:p>
            <a:pPr>
              <a:lnSpc>
                <a:spcPct val="150000"/>
              </a:lnSpc>
              <a:buFont typeface="Arial" panose="020B0604020202020204" pitchFamily="34" charset="0"/>
              <a:buChar char="•"/>
            </a:pPr>
            <a:r>
              <a:rPr lang="en-GB" sz="1800" dirty="0">
                <a:latin typeface="Cantarell" panose="02000603000000000000" pitchFamily="2" charset="0"/>
                <a:hlinkClick r:id="rId3"/>
              </a:rPr>
              <a:t>The JASP Data Library</a:t>
            </a:r>
            <a:endParaRPr lang="en-GB" sz="1800" dirty="0">
              <a:latin typeface="Cantarell" panose="02000603000000000000" pitchFamily="2" charset="0"/>
            </a:endParaRPr>
          </a:p>
          <a:p>
            <a:pPr>
              <a:lnSpc>
                <a:spcPct val="150000"/>
              </a:lnSpc>
              <a:buFont typeface="Arial" panose="020B0604020202020204" pitchFamily="34" charset="0"/>
              <a:buChar char="•"/>
            </a:pPr>
            <a:r>
              <a:rPr lang="en-GB" sz="1800" dirty="0">
                <a:latin typeface="Cantarell" panose="02000603000000000000" pitchFamily="2" charset="0"/>
                <a:hlinkClick r:id="rId4"/>
              </a:rPr>
              <a:t>Discovering</a:t>
            </a:r>
            <a:r>
              <a:rPr lang="en-GB" sz="1800" dirty="0">
                <a:latin typeface="Cantarell" panose="02000603000000000000" pitchFamily="2" charset="0"/>
                <a:hlinkClick r:id="rId5"/>
              </a:rPr>
              <a:t> Statistics Using JASP</a:t>
            </a:r>
            <a:endParaRPr lang="en-GB" sz="1800" dirty="0">
              <a:latin typeface="Cantarell" panose="02000603000000000000" pitchFamily="2" charset="0"/>
              <a:hlinkClick r:id="rId6"/>
            </a:endParaRPr>
          </a:p>
          <a:p>
            <a:pPr>
              <a:lnSpc>
                <a:spcPct val="150000"/>
              </a:lnSpc>
            </a:pPr>
            <a:r>
              <a:rPr lang="en-GB" sz="1800" dirty="0">
                <a:latin typeface="Cantarell" panose="02000603000000000000" pitchFamily="2" charset="0"/>
                <a:hlinkClick r:id="rId6"/>
              </a:rPr>
              <a:t>How to Use JASP – Inventory of blogs/videos/gifs for frequentist and Bayesian analyses</a:t>
            </a:r>
          </a:p>
          <a:p>
            <a:pPr>
              <a:lnSpc>
                <a:spcPct val="150000"/>
              </a:lnSpc>
            </a:pPr>
            <a:r>
              <a:rPr lang="en-GB" sz="1800" dirty="0">
                <a:latin typeface="Cantarell" panose="02000603000000000000" pitchFamily="2" charset="0"/>
                <a:hlinkClick r:id="rId7"/>
              </a:rPr>
              <a:t>JASP YouTube page</a:t>
            </a:r>
          </a:p>
          <a:p>
            <a:pPr>
              <a:lnSpc>
                <a:spcPct val="150000"/>
              </a:lnSpc>
            </a:pPr>
            <a:r>
              <a:rPr lang="en-GB" sz="1800" dirty="0">
                <a:latin typeface="Cantarell" panose="02000603000000000000" pitchFamily="2" charset="0"/>
                <a:hlinkClick r:id="rId8"/>
              </a:rPr>
              <a:t>Step By Step Guide: 1. Bayesian One-Way ANOVA</a:t>
            </a:r>
            <a:r>
              <a:rPr lang="en-GB" sz="1800" dirty="0">
                <a:latin typeface="Cantarell" panose="02000603000000000000" pitchFamily="2" charset="0"/>
              </a:rPr>
              <a:t> and the </a:t>
            </a:r>
            <a:r>
              <a:rPr lang="en-GB" sz="1800" dirty="0">
                <a:latin typeface="Cantarell" panose="02000603000000000000" pitchFamily="2" charset="0"/>
                <a:hlinkClick r:id="rId9"/>
              </a:rPr>
              <a:t>full playlist</a:t>
            </a:r>
          </a:p>
          <a:p>
            <a:pPr>
              <a:lnSpc>
                <a:spcPct val="150000"/>
              </a:lnSpc>
            </a:pPr>
            <a:r>
              <a:rPr lang="en-GB" sz="1800" dirty="0">
                <a:latin typeface="Cantarell" panose="02000603000000000000" pitchFamily="2" charset="0"/>
              </a:rPr>
              <a:t>JASP on Bluesky - </a:t>
            </a:r>
            <a:r>
              <a:rPr lang="en-GB" sz="1800" dirty="0">
                <a:latin typeface="Cantarell" panose="02000603000000000000" pitchFamily="2" charset="0"/>
                <a:hlinkClick r:id="rId10"/>
              </a:rPr>
              <a:t>https://bsky.app/profile/jaspstats.bsky.social</a:t>
            </a:r>
            <a:endParaRPr lang="en-GB" sz="1800" dirty="0">
              <a:latin typeface="Cantarell" panose="02000603000000000000" pitchFamily="2" charset="0"/>
            </a:endParaRPr>
          </a:p>
          <a:p>
            <a:pPr>
              <a:lnSpc>
                <a:spcPct val="150000"/>
              </a:lnSpc>
            </a:pPr>
            <a:r>
              <a:rPr lang="en-GB" sz="1800" dirty="0">
                <a:latin typeface="Cantarell" panose="02000603000000000000" pitchFamily="2" charset="0"/>
              </a:rPr>
              <a:t>JASP forum - </a:t>
            </a:r>
            <a:r>
              <a:rPr lang="en-GB" sz="1800" dirty="0">
                <a:latin typeface="Cantarell" panose="02000603000000000000" pitchFamily="2" charset="0"/>
                <a:hlinkClick r:id="rId11"/>
              </a:rPr>
              <a:t>https://forum.cogsci.nl/index.php?p=/categories/jasp-bayesfactor</a:t>
            </a:r>
            <a:r>
              <a:rPr lang="en-GB" sz="1800" dirty="0">
                <a:latin typeface="Cantarell" panose="02000603000000000000" pitchFamily="2" charset="0"/>
              </a:rPr>
              <a:t> </a:t>
            </a:r>
          </a:p>
          <a:p>
            <a:pPr>
              <a:lnSpc>
                <a:spcPct val="150000"/>
              </a:lnSpc>
            </a:pPr>
            <a:r>
              <a:rPr lang="en-GB" sz="1800" dirty="0">
                <a:latin typeface="Cantarell" panose="02000603000000000000" pitchFamily="2" charset="0"/>
              </a:rPr>
              <a:t>Found a bug? Please report on </a:t>
            </a:r>
            <a:r>
              <a:rPr lang="en-GB" sz="1800" dirty="0" err="1">
                <a:latin typeface="Cantarell" panose="02000603000000000000" pitchFamily="2" charset="0"/>
              </a:rPr>
              <a:t>Github</a:t>
            </a:r>
            <a:r>
              <a:rPr lang="en-GB" sz="1800" dirty="0">
                <a:latin typeface="Cantarell" panose="02000603000000000000" pitchFamily="2" charset="0"/>
              </a:rPr>
              <a:t>: </a:t>
            </a:r>
            <a:r>
              <a:rPr lang="en-GB" sz="1800" dirty="0">
                <a:latin typeface="Cantarell" panose="02000603000000000000" pitchFamily="2" charset="0"/>
                <a:hlinkClick r:id="rId12"/>
              </a:rPr>
              <a:t>https://github.com/jasp-stats/jasp-issues/issues</a:t>
            </a:r>
          </a:p>
          <a:p>
            <a:pPr>
              <a:lnSpc>
                <a:spcPct val="150000"/>
              </a:lnSpc>
            </a:pPr>
            <a:r>
              <a:rPr lang="en-GB" sz="1800" dirty="0">
                <a:latin typeface="Cantarell" panose="02000603000000000000" pitchFamily="2" charset="0"/>
                <a:hlinkClick r:id="rId12"/>
              </a:rPr>
              <a:t>JASP Verification Project</a:t>
            </a:r>
            <a:endParaRPr lang="en-GB" sz="1800" dirty="0">
              <a:latin typeface="Cantarell" panose="02000603000000000000" pitchFamily="2" charset="0"/>
              <a:hlinkClick r:id="rId13"/>
            </a:endParaRPr>
          </a:p>
          <a:p>
            <a:pPr>
              <a:lnSpc>
                <a:spcPct val="150000"/>
              </a:lnSpc>
            </a:pPr>
            <a:r>
              <a:rPr lang="en-GB" sz="1800" dirty="0">
                <a:latin typeface="Cantarell" panose="02000603000000000000" pitchFamily="2" charset="0"/>
              </a:rPr>
              <a:t>More JASP workshops: </a:t>
            </a:r>
            <a:r>
              <a:rPr lang="en-GB" sz="1800" dirty="0">
                <a:latin typeface="Cantarell" panose="02000603000000000000" pitchFamily="2" charset="0"/>
                <a:hlinkClick r:id="rId14"/>
              </a:rPr>
              <a:t>https://jasp-stats.org/workshop/</a:t>
            </a:r>
            <a:r>
              <a:rPr lang="en-GB" sz="1800" dirty="0">
                <a:latin typeface="Cantarell" panose="02000603000000000000" pitchFamily="2" charset="0"/>
              </a:rPr>
              <a:t>  </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r>
              <a:rPr lang="en-GB" sz="2800" b="0" strike="noStrike" spc="-1">
                <a:solidFill>
                  <a:srgbClr val="000000"/>
                </a:solidFill>
                <a:latin typeface="Cantarell Extra Bold"/>
              </a:rPr>
              <a:t>The Future of JASP</a:t>
            </a:r>
          </a:p>
        </p:txBody>
      </p:sp>
      <p:sp>
        <p:nvSpPr>
          <p:cNvPr id="663" name="PlaceHolder 2"/>
          <p:cNvSpPr>
            <a:spLocks noGrp="1"/>
          </p:cNvSpPr>
          <p:nvPr>
            <p:ph/>
          </p:nvPr>
        </p:nvSpPr>
        <p:spPr>
          <a:xfrm>
            <a:off x="1486440" y="1846800"/>
            <a:ext cx="9614520" cy="4525920"/>
          </a:xfrm>
          <a:prstGeom prst="rect">
            <a:avLst/>
          </a:prstGeom>
          <a:noFill/>
          <a:ln w="0">
            <a:noFill/>
          </a:ln>
        </p:spPr>
        <p:txBody>
          <a:bodyPr lIns="0" tIns="0" rIns="0" bIns="0" anchor="t">
            <a:noAutofit/>
          </a:bodyPr>
          <a:lstStyle/>
          <a:p>
            <a:pPr marL="432000" indent="-324000">
              <a:spcAft>
                <a:spcPts val="1406"/>
              </a:spcAft>
              <a:buClr>
                <a:srgbClr val="000000"/>
              </a:buClr>
              <a:buSzPct val="45000"/>
              <a:buFont typeface="Wingdings" charset="2"/>
              <a:buChar char=""/>
            </a:pPr>
            <a:r>
              <a:rPr lang="en-GB" sz="2400" b="0" strike="noStrike" spc="-1" dirty="0">
                <a:solidFill>
                  <a:srgbClr val="003366"/>
                </a:solidFill>
                <a:latin typeface="Cantarell"/>
              </a:rPr>
              <a:t>Feature roadmap</a:t>
            </a:r>
          </a:p>
          <a:p>
            <a:pPr marL="864000" lvl="1" indent="-324000">
              <a:spcAft>
                <a:spcPts val="1125"/>
              </a:spcAft>
              <a:buClr>
                <a:srgbClr val="000000"/>
              </a:buClr>
              <a:buSzPct val="75000"/>
              <a:buFont typeface="Wingdings 3" charset="2"/>
              <a:buChar char=""/>
            </a:pPr>
            <a:r>
              <a:rPr lang="en-GB" sz="2100" b="0" strike="noStrike" spc="-1" dirty="0">
                <a:solidFill>
                  <a:srgbClr val="003366"/>
                </a:solidFill>
                <a:latin typeface="Cantarell"/>
              </a:rPr>
              <a:t>Full syntax mode</a:t>
            </a:r>
          </a:p>
          <a:p>
            <a:pPr marL="864000" lvl="1" indent="-324000">
              <a:spcAft>
                <a:spcPts val="1125"/>
              </a:spcAft>
              <a:buClr>
                <a:srgbClr val="000000"/>
              </a:buClr>
              <a:buSzPct val="75000"/>
              <a:buFont typeface="Wingdings 3" charset="2"/>
              <a:buChar char=""/>
            </a:pPr>
            <a:r>
              <a:rPr lang="en-GB" sz="2100" spc="-1" dirty="0">
                <a:solidFill>
                  <a:srgbClr val="003366"/>
                </a:solidFill>
                <a:latin typeface="Cantarell"/>
              </a:rPr>
              <a:t>More d</a:t>
            </a:r>
            <a:r>
              <a:rPr lang="en-GB" sz="2100" b="0" strike="noStrike" spc="-1" dirty="0">
                <a:solidFill>
                  <a:srgbClr val="003366"/>
                </a:solidFill>
                <a:latin typeface="Cantarell"/>
              </a:rPr>
              <a:t>ata manipulation</a:t>
            </a:r>
          </a:p>
          <a:p>
            <a:pPr marL="864000" lvl="1" indent="-324000">
              <a:spcAft>
                <a:spcPts val="1125"/>
              </a:spcAft>
              <a:buClr>
                <a:srgbClr val="000000"/>
              </a:buClr>
              <a:buSzPct val="75000"/>
              <a:buFont typeface="Wingdings 3" charset="2"/>
              <a:buChar char=""/>
            </a:pPr>
            <a:r>
              <a:rPr lang="en-GB" sz="2100" b="0" strike="noStrike" spc="-1" dirty="0">
                <a:solidFill>
                  <a:srgbClr val="003366"/>
                </a:solidFill>
                <a:latin typeface="Cantarell"/>
              </a:rPr>
              <a:t>Selective filtering</a:t>
            </a:r>
          </a:p>
          <a:p>
            <a:pPr marL="864000" lvl="1" indent="-324000">
              <a:spcAft>
                <a:spcPts val="1125"/>
              </a:spcAft>
              <a:buClr>
                <a:srgbClr val="000000"/>
              </a:buClr>
              <a:buSzPct val="75000"/>
              <a:buFont typeface="Wingdings 3" charset="2"/>
              <a:buChar char=""/>
            </a:pPr>
            <a:r>
              <a:rPr lang="en-GB" sz="2100" b="0" strike="noStrike" spc="-1" dirty="0">
                <a:solidFill>
                  <a:srgbClr val="003366"/>
                </a:solidFill>
                <a:latin typeface="Cantarell"/>
              </a:rPr>
              <a:t>Module library</a:t>
            </a:r>
          </a:p>
          <a:p>
            <a:pPr marL="432000" indent="-324000">
              <a:spcAft>
                <a:spcPts val="1406"/>
              </a:spcAft>
              <a:buClr>
                <a:srgbClr val="000000"/>
              </a:buClr>
              <a:buSzPct val="45000"/>
              <a:buFont typeface="Wingdings" charset="2"/>
              <a:buChar char=""/>
            </a:pPr>
            <a:r>
              <a:rPr lang="en-GB" sz="2400" b="0" strike="noStrike" spc="-1" dirty="0">
                <a:solidFill>
                  <a:srgbClr val="003366"/>
                </a:solidFill>
                <a:latin typeface="Cantarell"/>
                <a:hlinkClick r:id="rId2"/>
              </a:rPr>
              <a:t>JASP Community</a:t>
            </a:r>
            <a:endParaRPr lang="en-GB" sz="2400" b="0" strike="noStrike" spc="-1" dirty="0">
              <a:solidFill>
                <a:srgbClr val="003366"/>
              </a:solidFill>
              <a:latin typeface="Cantarell"/>
            </a:endParaRPr>
          </a:p>
        </p:txBody>
      </p:sp>
      <p:pic>
        <p:nvPicPr>
          <p:cNvPr id="667" name="Picture 666"/>
          <p:cNvPicPr/>
          <p:nvPr/>
        </p:nvPicPr>
        <p:blipFill>
          <a:blip r:embed="rId3"/>
          <a:stretch/>
        </p:blipFill>
        <p:spPr>
          <a:xfrm>
            <a:off x="1437840" y="6061320"/>
            <a:ext cx="3733560" cy="411480"/>
          </a:xfrm>
          <a:prstGeom prst="rect">
            <a:avLst/>
          </a:prstGeom>
          <a:ln w="0">
            <a:noFill/>
          </a:ln>
        </p:spPr>
      </p:pic>
      <p:pic>
        <p:nvPicPr>
          <p:cNvPr id="3" name="Picture 2" descr="A map of the world with green dots&#10;&#10;AI-generated content may be incorrect.">
            <a:extLst>
              <a:ext uri="{FF2B5EF4-FFF2-40B4-BE49-F238E27FC236}">
                <a16:creationId xmlns:a16="http://schemas.microsoft.com/office/drawing/2014/main" id="{620F88EF-7B36-2EFC-B2B5-BFC8CBAF79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8853" y="3429001"/>
            <a:ext cx="6336793" cy="3429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ustomShape 223"/>
          <p:cNvSpPr/>
          <p:nvPr/>
        </p:nvSpPr>
        <p:spPr>
          <a:xfrm>
            <a:off x="548280" y="10080"/>
            <a:ext cx="10967760" cy="1140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endParaRPr lang="en" sz="1800" b="0" strike="noStrike" spc="-1">
              <a:solidFill>
                <a:srgbClr val="000000"/>
              </a:solidFill>
              <a:latin typeface="Arial"/>
            </a:endParaRPr>
          </a:p>
        </p:txBody>
      </p:sp>
      <p:sp>
        <p:nvSpPr>
          <p:cNvPr id="152" name="CustomShape 224"/>
          <p:cNvSpPr/>
          <p:nvPr/>
        </p:nvSpPr>
        <p:spPr>
          <a:xfrm>
            <a:off x="609120" y="1604520"/>
            <a:ext cx="10967760" cy="3972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pic>
        <p:nvPicPr>
          <p:cNvPr id="158" name="Picture 157"/>
          <p:cNvPicPr/>
          <p:nvPr/>
        </p:nvPicPr>
        <p:blipFill>
          <a:blip r:embed="rId2"/>
          <a:stretch/>
        </p:blipFill>
        <p:spPr>
          <a:xfrm>
            <a:off x="12600" y="2286360"/>
            <a:ext cx="6408000" cy="4579560"/>
          </a:xfrm>
          <a:prstGeom prst="rect">
            <a:avLst/>
          </a:prstGeom>
          <a:ln w="0">
            <a:noFill/>
          </a:ln>
        </p:spPr>
      </p:pic>
      <p:sp>
        <p:nvSpPr>
          <p:cNvPr id="160" name="Rectangle 159"/>
          <p:cNvSpPr/>
          <p:nvPr/>
        </p:nvSpPr>
        <p:spPr>
          <a:xfrm>
            <a:off x="6184440" y="3886560"/>
            <a:ext cx="455760" cy="1370160"/>
          </a:xfrm>
          <a:prstGeom prst="rect">
            <a:avLst/>
          </a:prstGeom>
          <a:solidFill>
            <a:srgbClr val="FFFFFF"/>
          </a:solidFill>
          <a:ln w="0">
            <a:solidFill>
              <a:srgbClr val="FFFFFF"/>
            </a:solid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161" name="CustomShape 225"/>
          <p:cNvSpPr/>
          <p:nvPr/>
        </p:nvSpPr>
        <p:spPr>
          <a:xfrm>
            <a:off x="3581280" y="1143360"/>
            <a:ext cx="5027760" cy="912960"/>
          </a:xfrm>
          <a:prstGeom prst="rect">
            <a:avLst/>
          </a:prstGeom>
          <a:solidFill>
            <a:srgbClr val="BCAED5"/>
          </a:solidFill>
          <a:ln w="57240">
            <a:solidFill>
              <a:srgbClr val="5C2D91"/>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2000" b="0" strike="noStrike" spc="-1">
                <a:solidFill>
                  <a:srgbClr val="000000"/>
                </a:solidFill>
                <a:latin typeface="Cantarell"/>
                <a:ea typeface="DejaVu Sans"/>
              </a:rPr>
              <a:t>Based on what these models claim about θ, certain outcomes are more/less likely</a:t>
            </a:r>
            <a:endParaRPr lang="en" sz="2000" b="0" strike="noStrike" spc="-1">
              <a:solidFill>
                <a:srgbClr val="000000"/>
              </a:solidFill>
              <a:latin typeface="Arial"/>
            </a:endParaRPr>
          </a:p>
        </p:txBody>
      </p:sp>
      <p:sp>
        <p:nvSpPr>
          <p:cNvPr id="162" name="PlaceHolder 1"/>
          <p:cNvSpPr>
            <a:spLocks noGrp="1"/>
          </p:cNvSpPr>
          <p:nvPr>
            <p:ph type="title"/>
          </p:nvPr>
        </p:nvSpPr>
        <p:spPr>
          <a:xfrm>
            <a:off x="1488240" y="115920"/>
            <a:ext cx="9190440" cy="1170000"/>
          </a:xfrm>
          <a:prstGeom prst="rect">
            <a:avLst/>
          </a:prstGeom>
          <a:noFill/>
          <a:ln w="0">
            <a:noFill/>
          </a:ln>
        </p:spPr>
        <p:txBody>
          <a:bodyPr lIns="0" tIns="0" rIns="0" bIns="0" anchor="ctr">
            <a:noAutofit/>
          </a:bodyPr>
          <a:lstStyle/>
          <a:p>
            <a:pPr indent="0">
              <a:lnSpc>
                <a:spcPct val="85000"/>
              </a:lnSpc>
              <a:buNone/>
            </a:pPr>
            <a:r>
              <a:rPr lang="en-GB" sz="3600" b="0" strike="noStrike" spc="-1">
                <a:solidFill>
                  <a:srgbClr val="000000"/>
                </a:solidFill>
                <a:latin typeface="Cantarell Extra Bold"/>
              </a:rPr>
              <a:t>Statistical Models Make Predictions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CustomShape 227"/>
          <p:cNvSpPr/>
          <p:nvPr/>
        </p:nvSpPr>
        <p:spPr>
          <a:xfrm>
            <a:off x="609120" y="1604520"/>
            <a:ext cx="10967760" cy="3972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164" name="CustomShape 228"/>
          <p:cNvSpPr/>
          <p:nvPr/>
        </p:nvSpPr>
        <p:spPr>
          <a:xfrm>
            <a:off x="5303160" y="1920240"/>
            <a:ext cx="6654960" cy="1866240"/>
          </a:xfrm>
          <a:prstGeom prst="rect">
            <a:avLst/>
          </a:prstGeom>
          <a:solidFill>
            <a:srgbClr val="C2E0AE"/>
          </a:solidFill>
          <a:ln w="29160">
            <a:solidFill>
              <a:srgbClr val="21409A"/>
            </a:solidFill>
            <a:round/>
          </a:ln>
        </p:spPr>
        <p:style>
          <a:lnRef idx="0">
            <a:scrgbClr r="0" g="0" b="0"/>
          </a:lnRef>
          <a:fillRef idx="0">
            <a:scrgbClr r="0" g="0" b="0"/>
          </a:fillRef>
          <a:effectRef idx="0">
            <a:scrgbClr r="0" g="0" b="0"/>
          </a:effectRef>
          <a:fontRef idx="minor"/>
        </p:style>
        <p:txBody>
          <a:bodyPr lIns="14400" tIns="14400" rIns="14400" bIns="14400" anchor="ctr">
            <a:noAutofit/>
          </a:bodyPr>
          <a:lstStyle/>
          <a:p>
            <a:pPr algn="ctr">
              <a:lnSpc>
                <a:spcPct val="100000"/>
              </a:lnSpc>
            </a:pPr>
            <a:r>
              <a:rPr lang="en-US" sz="2600" b="0" strike="noStrike" spc="-1">
                <a:solidFill>
                  <a:srgbClr val="000000"/>
                </a:solidFill>
                <a:latin typeface="Cantarell"/>
                <a:ea typeface="DejaVu Sans"/>
              </a:rPr>
              <a:t>Introducing the beta distribution:</a:t>
            </a:r>
            <a:endParaRPr lang="en" sz="2600" b="0" strike="noStrike" spc="-1">
              <a:solidFill>
                <a:srgbClr val="000000"/>
              </a:solidFill>
              <a:latin typeface="Arial"/>
            </a:endParaRPr>
          </a:p>
          <a:p>
            <a:pPr marL="216000" indent="-214200" algn="ctr">
              <a:lnSpc>
                <a:spcPct val="100000"/>
              </a:lnSpc>
              <a:buClr>
                <a:srgbClr val="000000"/>
              </a:buClr>
              <a:buFont typeface="Symbol"/>
              <a:buChar char=""/>
            </a:pPr>
            <a:r>
              <a:rPr lang="en-US" sz="2000" b="0" strike="noStrike" spc="-1">
                <a:solidFill>
                  <a:srgbClr val="000000"/>
                </a:solidFill>
                <a:latin typeface="Cantarell"/>
                <a:ea typeface="DejaVu Sans"/>
              </a:rPr>
              <a:t>It ranges from 0 to 1</a:t>
            </a:r>
            <a:endParaRPr lang="en" sz="2000" b="0" strike="noStrike" spc="-1">
              <a:solidFill>
                <a:srgbClr val="000000"/>
              </a:solidFill>
              <a:latin typeface="Arial"/>
            </a:endParaRPr>
          </a:p>
          <a:p>
            <a:pPr marL="216000" indent="-214200" algn="ctr">
              <a:lnSpc>
                <a:spcPct val="100000"/>
              </a:lnSpc>
              <a:buClr>
                <a:srgbClr val="000000"/>
              </a:buClr>
              <a:buFont typeface="Symbol"/>
              <a:buChar char=""/>
            </a:pPr>
            <a:r>
              <a:rPr lang="en-US" sz="2000" b="0" strike="noStrike" spc="-1">
                <a:solidFill>
                  <a:srgbClr val="000000"/>
                </a:solidFill>
                <a:latin typeface="Cantarell"/>
                <a:ea typeface="DejaVu Sans"/>
              </a:rPr>
              <a:t>Its shape is determined by two values: a and b</a:t>
            </a:r>
            <a:endParaRPr lang="en" sz="2000" b="0" strike="noStrike" spc="-1">
              <a:solidFill>
                <a:srgbClr val="000000"/>
              </a:solidFill>
              <a:latin typeface="Arial"/>
            </a:endParaRPr>
          </a:p>
          <a:p>
            <a:pPr marL="216000" indent="-214200" algn="ctr">
              <a:lnSpc>
                <a:spcPct val="100000"/>
              </a:lnSpc>
              <a:buClr>
                <a:srgbClr val="000000"/>
              </a:buClr>
              <a:buFont typeface="Symbol"/>
              <a:buChar char=""/>
            </a:pPr>
            <a:r>
              <a:rPr lang="en-US" sz="2000" b="0" strike="noStrike" spc="-1">
                <a:solidFill>
                  <a:srgbClr val="000000"/>
                </a:solidFill>
                <a:latin typeface="Cantarell"/>
                <a:ea typeface="DejaVu Sans"/>
              </a:rPr>
              <a:t>If a and b equal 1, it is uniform</a:t>
            </a:r>
            <a:endParaRPr lang="en" sz="2000" b="0" strike="noStrike" spc="-1">
              <a:solidFill>
                <a:srgbClr val="000000"/>
              </a:solidFill>
              <a:latin typeface="Arial"/>
            </a:endParaRPr>
          </a:p>
          <a:p>
            <a:pPr algn="ctr">
              <a:lnSpc>
                <a:spcPct val="100000"/>
              </a:lnSpc>
            </a:pPr>
            <a:endParaRPr lang="en" sz="2000" b="0" strike="noStrike" spc="-1">
              <a:solidFill>
                <a:srgbClr val="000000"/>
              </a:solidFill>
              <a:latin typeface="Arial"/>
            </a:endParaRPr>
          </a:p>
        </p:txBody>
      </p:sp>
      <p:sp>
        <p:nvSpPr>
          <p:cNvPr id="165" name="CustomShape 229"/>
          <p:cNvSpPr/>
          <p:nvPr/>
        </p:nvSpPr>
        <p:spPr>
          <a:xfrm>
            <a:off x="5310360" y="4350240"/>
            <a:ext cx="6654960" cy="1866240"/>
          </a:xfrm>
          <a:prstGeom prst="rect">
            <a:avLst/>
          </a:prstGeom>
          <a:solidFill>
            <a:srgbClr val="C2E0AE"/>
          </a:solidFill>
          <a:ln w="29160">
            <a:solidFill>
              <a:srgbClr val="21409A"/>
            </a:solidFill>
            <a:round/>
          </a:ln>
        </p:spPr>
        <p:style>
          <a:lnRef idx="0">
            <a:scrgbClr r="0" g="0" b="0"/>
          </a:lnRef>
          <a:fillRef idx="0">
            <a:scrgbClr r="0" g="0" b="0"/>
          </a:fillRef>
          <a:effectRef idx="0">
            <a:scrgbClr r="0" g="0" b="0"/>
          </a:effectRef>
          <a:fontRef idx="minor"/>
        </p:style>
        <p:txBody>
          <a:bodyPr lIns="14400" tIns="14400" rIns="14400" bIns="14400" anchor="ctr">
            <a:noAutofit/>
          </a:bodyPr>
          <a:lstStyle/>
          <a:p>
            <a:pPr algn="ctr">
              <a:lnSpc>
                <a:spcPct val="100000"/>
              </a:lnSpc>
            </a:pPr>
            <a:r>
              <a:rPr lang="en-US" sz="2600" b="0" strike="noStrike" spc="-1">
                <a:solidFill>
                  <a:srgbClr val="000000"/>
                </a:solidFill>
                <a:latin typeface="Cantarell"/>
                <a:ea typeface="DejaVu Sans"/>
              </a:rPr>
              <a:t>We use the beta distribution here because:</a:t>
            </a:r>
            <a:endParaRPr lang="en" sz="2600" b="0" strike="noStrike" spc="-1">
              <a:solidFill>
                <a:srgbClr val="000000"/>
              </a:solidFill>
              <a:latin typeface="Arial"/>
            </a:endParaRPr>
          </a:p>
          <a:p>
            <a:pPr marL="216000" indent="-214200" algn="ctr">
              <a:lnSpc>
                <a:spcPct val="100000"/>
              </a:lnSpc>
              <a:buClr>
                <a:srgbClr val="000000"/>
              </a:buClr>
              <a:buFont typeface="Symbol"/>
              <a:buChar char=""/>
            </a:pPr>
            <a:r>
              <a:rPr lang="en-US" sz="2000" b="0" strike="noStrike" spc="-1">
                <a:solidFill>
                  <a:srgbClr val="000000"/>
                </a:solidFill>
                <a:latin typeface="Cantarell"/>
                <a:ea typeface="DejaVu Sans"/>
              </a:rPr>
              <a:t>A proportion is also between 0 and 1</a:t>
            </a:r>
            <a:endParaRPr lang="en" sz="2000" b="0" strike="noStrike" spc="-1">
              <a:solidFill>
                <a:srgbClr val="000000"/>
              </a:solidFill>
              <a:latin typeface="Arial"/>
            </a:endParaRPr>
          </a:p>
          <a:p>
            <a:pPr marL="216000" indent="-214200" algn="ctr">
              <a:lnSpc>
                <a:spcPct val="100000"/>
              </a:lnSpc>
              <a:buClr>
                <a:srgbClr val="000000"/>
              </a:buClr>
              <a:buFont typeface="Symbol"/>
              <a:buChar char=""/>
            </a:pPr>
            <a:r>
              <a:rPr lang="en-US" sz="2000" b="0" strike="noStrike" spc="-1">
                <a:solidFill>
                  <a:srgbClr val="000000"/>
                </a:solidFill>
                <a:latin typeface="Cantarell"/>
                <a:ea typeface="DejaVu Sans"/>
              </a:rPr>
              <a:t>We can create many different shapes, which allows us</a:t>
            </a:r>
            <a:br>
              <a:rPr sz="1800"/>
            </a:br>
            <a:r>
              <a:rPr lang="en-US" sz="2000" b="0" strike="noStrike" spc="-1">
                <a:solidFill>
                  <a:srgbClr val="000000"/>
                </a:solidFill>
                <a:latin typeface="Cantarell"/>
                <a:ea typeface="DejaVu Sans"/>
              </a:rPr>
              <a:t> to reflect many different prior ideas </a:t>
            </a:r>
            <a:endParaRPr lang="en" sz="2000" b="0" strike="noStrike" spc="-1">
              <a:solidFill>
                <a:srgbClr val="000000"/>
              </a:solidFill>
              <a:latin typeface="Arial"/>
            </a:endParaRPr>
          </a:p>
        </p:txBody>
      </p:sp>
      <p:pic>
        <p:nvPicPr>
          <p:cNvPr id="166" name="Picture 165"/>
          <p:cNvPicPr/>
          <p:nvPr/>
        </p:nvPicPr>
        <p:blipFill>
          <a:blip r:embed="rId2"/>
          <a:stretch/>
        </p:blipFill>
        <p:spPr>
          <a:xfrm>
            <a:off x="255600" y="2376360"/>
            <a:ext cx="4935960" cy="3289320"/>
          </a:xfrm>
          <a:prstGeom prst="rect">
            <a:avLst/>
          </a:prstGeom>
          <a:ln w="0">
            <a:noFill/>
          </a:ln>
        </p:spPr>
      </p:pic>
      <p:sp>
        <p:nvSpPr>
          <p:cNvPr id="167" name="CustomShape 230"/>
          <p:cNvSpPr/>
          <p:nvPr/>
        </p:nvSpPr>
        <p:spPr>
          <a:xfrm>
            <a:off x="360" y="5903280"/>
            <a:ext cx="4521960" cy="953640"/>
          </a:xfrm>
          <a:prstGeom prst="rect">
            <a:avLst/>
          </a:prstGeom>
          <a:solidFill>
            <a:srgbClr val="BCAED5"/>
          </a:solidFill>
          <a:ln w="57240">
            <a:solidFill>
              <a:srgbClr val="5C2D91"/>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2000" b="0" strike="noStrike" spc="-1">
                <a:solidFill>
                  <a:srgbClr val="000000"/>
                </a:solidFill>
                <a:latin typeface="Cantarell"/>
                <a:ea typeface="DejaVu Sans"/>
              </a:rPr>
              <a:t>We can reflect a model’s statement by means of a probability distribution </a:t>
            </a:r>
            <a:endParaRPr lang="en" sz="2000" b="0" strike="noStrike" spc="-1">
              <a:solidFill>
                <a:srgbClr val="000000"/>
              </a:solidFill>
              <a:latin typeface="Arial"/>
            </a:endParaRPr>
          </a:p>
        </p:txBody>
      </p:sp>
      <p:sp>
        <p:nvSpPr>
          <p:cNvPr id="168"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r>
              <a:rPr lang="en-GB" sz="3200" b="0" strike="noStrike" spc="-1">
                <a:solidFill>
                  <a:srgbClr val="000000"/>
                </a:solidFill>
                <a:latin typeface="Cantarell Extra Bold"/>
              </a:rPr>
              <a:t>Models Can Also State a Range of Values</a:t>
            </a: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6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6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16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165">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16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CustomShape 232"/>
          <p:cNvSpPr/>
          <p:nvPr/>
        </p:nvSpPr>
        <p:spPr>
          <a:xfrm>
            <a:off x="609120" y="1604520"/>
            <a:ext cx="10967760" cy="3972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170" name="CustomShape 233"/>
          <p:cNvSpPr/>
          <p:nvPr/>
        </p:nvSpPr>
        <p:spPr>
          <a:xfrm>
            <a:off x="5303160" y="1920240"/>
            <a:ext cx="6654960" cy="1866240"/>
          </a:xfrm>
          <a:prstGeom prst="rect">
            <a:avLst/>
          </a:prstGeom>
          <a:solidFill>
            <a:srgbClr val="C2E0AE"/>
          </a:solidFill>
          <a:ln w="29160">
            <a:solidFill>
              <a:srgbClr val="21409A"/>
            </a:solidFill>
            <a:round/>
          </a:ln>
        </p:spPr>
        <p:style>
          <a:lnRef idx="0">
            <a:scrgbClr r="0" g="0" b="0"/>
          </a:lnRef>
          <a:fillRef idx="0">
            <a:scrgbClr r="0" g="0" b="0"/>
          </a:fillRef>
          <a:effectRef idx="0">
            <a:scrgbClr r="0" g="0" b="0"/>
          </a:effectRef>
          <a:fontRef idx="minor"/>
        </p:style>
        <p:txBody>
          <a:bodyPr lIns="14400" tIns="14400" rIns="14400" bIns="14400" anchor="ctr">
            <a:noAutofit/>
          </a:bodyPr>
          <a:lstStyle/>
          <a:p>
            <a:pPr algn="ctr">
              <a:lnSpc>
                <a:spcPct val="100000"/>
              </a:lnSpc>
            </a:pPr>
            <a:r>
              <a:rPr lang="en-US" sz="2600" b="0" strike="noStrike" spc="-1">
                <a:solidFill>
                  <a:srgbClr val="000000"/>
                </a:solidFill>
                <a:latin typeface="Cantarell"/>
                <a:ea typeface="DejaVu Sans"/>
              </a:rPr>
              <a:t>Introducing the beta distribution:</a:t>
            </a:r>
            <a:endParaRPr lang="en" sz="2600" b="0" strike="noStrike" spc="-1">
              <a:solidFill>
                <a:srgbClr val="000000"/>
              </a:solidFill>
              <a:latin typeface="Arial"/>
            </a:endParaRPr>
          </a:p>
          <a:p>
            <a:pPr marL="216000" indent="-214200" algn="ctr">
              <a:lnSpc>
                <a:spcPct val="100000"/>
              </a:lnSpc>
              <a:buClr>
                <a:srgbClr val="000000"/>
              </a:buClr>
              <a:buFont typeface="Symbol"/>
              <a:buChar char=""/>
            </a:pPr>
            <a:r>
              <a:rPr lang="en-US" sz="2000" b="0" strike="noStrike" spc="-1">
                <a:solidFill>
                  <a:srgbClr val="000000"/>
                </a:solidFill>
                <a:latin typeface="Cantarell"/>
                <a:ea typeface="DejaVu Sans"/>
              </a:rPr>
              <a:t>It ranges from 0 to 1</a:t>
            </a:r>
            <a:endParaRPr lang="en" sz="2000" b="0" strike="noStrike" spc="-1">
              <a:solidFill>
                <a:srgbClr val="000000"/>
              </a:solidFill>
              <a:latin typeface="Arial"/>
            </a:endParaRPr>
          </a:p>
          <a:p>
            <a:pPr marL="216000" indent="-214200" algn="ctr">
              <a:lnSpc>
                <a:spcPct val="100000"/>
              </a:lnSpc>
              <a:buClr>
                <a:srgbClr val="000000"/>
              </a:buClr>
              <a:buFont typeface="Symbol"/>
              <a:buChar char=""/>
            </a:pPr>
            <a:r>
              <a:rPr lang="en-US" sz="2000" b="0" strike="noStrike" spc="-1">
                <a:solidFill>
                  <a:srgbClr val="000000"/>
                </a:solidFill>
                <a:latin typeface="Cantarell"/>
                <a:ea typeface="DejaVu Sans"/>
              </a:rPr>
              <a:t>Its shape is determined by two values: a and b</a:t>
            </a:r>
            <a:endParaRPr lang="en" sz="2000" b="0" strike="noStrike" spc="-1">
              <a:solidFill>
                <a:srgbClr val="000000"/>
              </a:solidFill>
              <a:latin typeface="Arial"/>
            </a:endParaRPr>
          </a:p>
          <a:p>
            <a:pPr marL="216000" indent="-214200" algn="ctr">
              <a:lnSpc>
                <a:spcPct val="100000"/>
              </a:lnSpc>
              <a:buClr>
                <a:srgbClr val="000000"/>
              </a:buClr>
              <a:buFont typeface="Symbol"/>
              <a:buChar char=""/>
            </a:pPr>
            <a:r>
              <a:rPr lang="en-US" sz="2000" b="0" strike="noStrike" spc="-1">
                <a:solidFill>
                  <a:srgbClr val="000000"/>
                </a:solidFill>
                <a:latin typeface="Cantarell"/>
                <a:ea typeface="DejaVu Sans"/>
              </a:rPr>
              <a:t>If a and b equal 1, it is uniform</a:t>
            </a:r>
            <a:endParaRPr lang="en" sz="2000" b="0" strike="noStrike" spc="-1">
              <a:solidFill>
                <a:srgbClr val="000000"/>
              </a:solidFill>
              <a:latin typeface="Arial"/>
            </a:endParaRPr>
          </a:p>
          <a:p>
            <a:pPr algn="ctr">
              <a:lnSpc>
                <a:spcPct val="100000"/>
              </a:lnSpc>
            </a:pPr>
            <a:endParaRPr lang="en" sz="2000" b="0" strike="noStrike" spc="-1">
              <a:solidFill>
                <a:srgbClr val="000000"/>
              </a:solidFill>
              <a:latin typeface="Arial"/>
            </a:endParaRPr>
          </a:p>
        </p:txBody>
      </p:sp>
      <p:sp>
        <p:nvSpPr>
          <p:cNvPr id="171" name="Rectangle 170"/>
          <p:cNvSpPr/>
          <p:nvPr/>
        </p:nvSpPr>
        <p:spPr>
          <a:xfrm>
            <a:off x="1828440" y="4114800"/>
            <a:ext cx="8228160" cy="2222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800" b="0" strike="noStrike" spc="-1">
                <a:solidFill>
                  <a:srgbClr val="000000"/>
                </a:solidFill>
                <a:latin typeface="Cantarell"/>
                <a:ea typeface="DejaVu Sans"/>
              </a:rPr>
              <a:t>An applet that let you shape a beta distribution</a:t>
            </a:r>
            <a:endParaRPr lang="en" sz="2800" b="0" strike="noStrike" spc="-1">
              <a:solidFill>
                <a:srgbClr val="000000"/>
              </a:solidFill>
              <a:latin typeface="Arial"/>
            </a:endParaRPr>
          </a:p>
          <a:p>
            <a:pPr>
              <a:lnSpc>
                <a:spcPct val="100000"/>
              </a:lnSpc>
            </a:pPr>
            <a:endParaRPr lang="en" sz="1800" b="0" strike="noStrike" spc="-1">
              <a:solidFill>
                <a:srgbClr val="000000"/>
              </a:solidFill>
              <a:latin typeface="Arial"/>
            </a:endParaRPr>
          </a:p>
          <a:p>
            <a:pPr>
              <a:lnSpc>
                <a:spcPct val="100000"/>
              </a:lnSpc>
            </a:pPr>
            <a:r>
              <a:rPr lang="en-US" sz="2800" b="0" strike="noStrike" spc="-1">
                <a:solidFill>
                  <a:srgbClr val="000000"/>
                </a:solidFill>
                <a:latin typeface="Cantarell"/>
                <a:ea typeface="DejaVu Sans"/>
                <a:hlinkClick r:id="rId2"/>
              </a:rPr>
              <a:t>https://maglit.me/bayesian-intro-shiny</a:t>
            </a:r>
            <a:r>
              <a:rPr lang="en-US" sz="2800" b="0" strike="noStrike" spc="-1">
                <a:solidFill>
                  <a:srgbClr val="000000"/>
                </a:solidFill>
                <a:latin typeface="Cantarell"/>
                <a:ea typeface="DejaVu Sans"/>
              </a:rPr>
              <a:t> </a:t>
            </a:r>
            <a:endParaRPr lang="en" sz="2800" b="0" strike="noStrike" spc="-1">
              <a:solidFill>
                <a:srgbClr val="000000"/>
              </a:solidFill>
              <a:latin typeface="Arial"/>
            </a:endParaRPr>
          </a:p>
          <a:p>
            <a:pPr>
              <a:lnSpc>
                <a:spcPct val="100000"/>
              </a:lnSpc>
            </a:pPr>
            <a:endParaRPr lang="en" sz="2800" b="0" strike="noStrike" spc="-1">
              <a:solidFill>
                <a:srgbClr val="000000"/>
              </a:solidFill>
              <a:latin typeface="Arial"/>
            </a:endParaRPr>
          </a:p>
        </p:txBody>
      </p:sp>
      <p:sp>
        <p:nvSpPr>
          <p:cNvPr id="172" name="PlaceHolder 1"/>
          <p:cNvSpPr>
            <a:spLocks noGrp="1"/>
          </p:cNvSpPr>
          <p:nvPr>
            <p:ph type="title"/>
          </p:nvPr>
        </p:nvSpPr>
        <p:spPr>
          <a:xfrm>
            <a:off x="1487880" y="115920"/>
            <a:ext cx="9190440" cy="1170000"/>
          </a:xfrm>
          <a:prstGeom prst="rect">
            <a:avLst/>
          </a:prstGeom>
          <a:noFill/>
          <a:ln w="0">
            <a:noFill/>
          </a:ln>
        </p:spPr>
        <p:txBody>
          <a:bodyPr lIns="0" tIns="0" rIns="0" bIns="0" anchor="ctr">
            <a:noAutofit/>
          </a:bodyPr>
          <a:lstStyle/>
          <a:p>
            <a:pPr indent="0">
              <a:lnSpc>
                <a:spcPct val="85000"/>
              </a:lnSpc>
              <a:buNone/>
            </a:pPr>
            <a:r>
              <a:rPr lang="en-GB" sz="3200" b="0" strike="noStrike" spc="-1">
                <a:solidFill>
                  <a:srgbClr val="000000"/>
                </a:solidFill>
                <a:latin typeface="Cantarell Extra Bold"/>
              </a:rPr>
              <a:t>Models Can Also State a Range of Values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CustomShape 235"/>
          <p:cNvSpPr/>
          <p:nvPr/>
        </p:nvSpPr>
        <p:spPr>
          <a:xfrm>
            <a:off x="609120" y="1604520"/>
            <a:ext cx="10967760" cy="3972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pic>
        <p:nvPicPr>
          <p:cNvPr id="174" name="Picture 173"/>
          <p:cNvPicPr/>
          <p:nvPr/>
        </p:nvPicPr>
        <p:blipFill>
          <a:blip r:embed="rId2"/>
          <a:stretch/>
        </p:blipFill>
        <p:spPr>
          <a:xfrm>
            <a:off x="218880" y="1518480"/>
            <a:ext cx="11792160" cy="3927960"/>
          </a:xfrm>
          <a:prstGeom prst="rect">
            <a:avLst/>
          </a:prstGeom>
          <a:ln w="0">
            <a:noFill/>
          </a:ln>
        </p:spPr>
      </p:pic>
      <p:sp>
        <p:nvSpPr>
          <p:cNvPr id="175" name="CustomShape 236"/>
          <p:cNvSpPr/>
          <p:nvPr/>
        </p:nvSpPr>
        <p:spPr>
          <a:xfrm>
            <a:off x="456840" y="5616000"/>
            <a:ext cx="3470760" cy="1146960"/>
          </a:xfrm>
          <a:prstGeom prst="rect">
            <a:avLst/>
          </a:prstGeom>
          <a:solidFill>
            <a:srgbClr val="87D1D1"/>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Cantarell"/>
                <a:ea typeface="DejaVu Sans"/>
              </a:rPr>
              <a:t>A model that reflects the idea that all values of the proportion are equally plausible - we call this an </a:t>
            </a:r>
            <a:r>
              <a:rPr lang="en-US" sz="1600" b="0" i="1" strike="noStrike" spc="-1">
                <a:solidFill>
                  <a:srgbClr val="000000"/>
                </a:solidFill>
                <a:latin typeface="Cantarell"/>
                <a:ea typeface="DejaVu Sans"/>
              </a:rPr>
              <a:t>uninformative model</a:t>
            </a:r>
            <a:endParaRPr lang="en" sz="1600" b="0" strike="noStrike" spc="-1">
              <a:solidFill>
                <a:srgbClr val="000000"/>
              </a:solidFill>
              <a:latin typeface="Arial"/>
            </a:endParaRPr>
          </a:p>
        </p:txBody>
      </p:sp>
      <p:sp>
        <p:nvSpPr>
          <p:cNvPr id="176" name="CustomShape 237"/>
          <p:cNvSpPr/>
          <p:nvPr/>
        </p:nvSpPr>
        <p:spPr>
          <a:xfrm>
            <a:off x="4754520" y="5715000"/>
            <a:ext cx="3287880" cy="1047960"/>
          </a:xfrm>
          <a:prstGeom prst="rect">
            <a:avLst/>
          </a:prstGeom>
          <a:solidFill>
            <a:srgbClr val="ADD58A"/>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Cantarell"/>
                <a:ea typeface="AR PL SungtiL GB"/>
              </a:rPr>
              <a:t>A model that reflects the idea that values close to 0.5 are more plausible</a:t>
            </a:r>
            <a:endParaRPr lang="en" sz="1600" b="0" strike="noStrike" spc="-1">
              <a:solidFill>
                <a:srgbClr val="000000"/>
              </a:solidFill>
              <a:latin typeface="Arial"/>
            </a:endParaRPr>
          </a:p>
        </p:txBody>
      </p:sp>
      <p:sp>
        <p:nvSpPr>
          <p:cNvPr id="177" name="CustomShape 238"/>
          <p:cNvSpPr/>
          <p:nvPr/>
        </p:nvSpPr>
        <p:spPr>
          <a:xfrm>
            <a:off x="8595000" y="5578560"/>
            <a:ext cx="3287880" cy="1184400"/>
          </a:xfrm>
          <a:prstGeom prst="rect">
            <a:avLst/>
          </a:prstGeom>
          <a:solidFill>
            <a:srgbClr val="FDC578"/>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Cantarell"/>
                <a:ea typeface="DejaVu Sans"/>
              </a:rPr>
              <a:t>A prior distribution that reflects the idea that values below 0.5 are more plausible (i.e., the coin is biased towards tails)</a:t>
            </a:r>
            <a:endParaRPr lang="en" sz="1600" b="0" strike="noStrike" spc="-1">
              <a:solidFill>
                <a:srgbClr val="000000"/>
              </a:solidFill>
              <a:latin typeface="Arial"/>
            </a:endParaRPr>
          </a:p>
        </p:txBody>
      </p:sp>
      <p:sp>
        <p:nvSpPr>
          <p:cNvPr id="178" name="PlaceHolder 1"/>
          <p:cNvSpPr>
            <a:spLocks noGrp="1"/>
          </p:cNvSpPr>
          <p:nvPr>
            <p:ph type="title"/>
          </p:nvPr>
        </p:nvSpPr>
        <p:spPr>
          <a:xfrm>
            <a:off x="1487880" y="115920"/>
            <a:ext cx="9190440" cy="1170000"/>
          </a:xfrm>
          <a:prstGeom prst="rect">
            <a:avLst/>
          </a:prstGeom>
          <a:noFill/>
          <a:ln w="0">
            <a:noFill/>
          </a:ln>
        </p:spPr>
        <p:txBody>
          <a:bodyPr lIns="0" tIns="0" rIns="0" bIns="0" anchor="ctr">
            <a:noAutofit/>
          </a:bodyPr>
          <a:lstStyle/>
          <a:p>
            <a:pPr indent="0">
              <a:lnSpc>
                <a:spcPct val="85000"/>
              </a:lnSpc>
              <a:buNone/>
            </a:pPr>
            <a:r>
              <a:rPr lang="en-GB" sz="3200" b="0" strike="noStrike" spc="-1">
                <a:solidFill>
                  <a:srgbClr val="000000"/>
                </a:solidFill>
                <a:latin typeface="Cantarell Extra Bold"/>
              </a:rPr>
              <a:t>Models Can Also State a Range of Values</a:t>
            </a: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CustomShape 239"/>
          <p:cNvSpPr/>
          <p:nvPr/>
        </p:nvSpPr>
        <p:spPr>
          <a:xfrm>
            <a:off x="609120" y="273600"/>
            <a:ext cx="10967760" cy="1140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200" b="0" strike="noStrike" spc="-1">
                <a:solidFill>
                  <a:srgbClr val="000000"/>
                </a:solidFill>
                <a:latin typeface="Cantarell Extra Bold"/>
                <a:ea typeface="DejaVu Sans"/>
              </a:rPr>
              <a:t>Beta Distribution Interpretation</a:t>
            </a:r>
            <a:endParaRPr lang="en" sz="4200" b="0" strike="noStrike" spc="-1">
              <a:solidFill>
                <a:srgbClr val="000000"/>
              </a:solidFill>
              <a:latin typeface="Cantarell Extra Bold"/>
            </a:endParaRPr>
          </a:p>
        </p:txBody>
      </p:sp>
      <p:sp>
        <p:nvSpPr>
          <p:cNvPr id="180" name="CustomShape 240"/>
          <p:cNvSpPr/>
          <p:nvPr/>
        </p:nvSpPr>
        <p:spPr>
          <a:xfrm>
            <a:off x="609120" y="1604520"/>
            <a:ext cx="10967760" cy="3972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181" name="CustomShape 241"/>
          <p:cNvSpPr/>
          <p:nvPr/>
        </p:nvSpPr>
        <p:spPr>
          <a:xfrm>
            <a:off x="259200" y="1823760"/>
            <a:ext cx="3470760" cy="1146960"/>
          </a:xfrm>
          <a:prstGeom prst="rect">
            <a:avLst/>
          </a:prstGeom>
          <a:solidFill>
            <a:srgbClr val="B3CAC7"/>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Cantarell"/>
                <a:ea typeface="DejaVu Sans"/>
              </a:rPr>
              <a:t>In the context of a prior distribution for a proportion, the a and b can be interpreted as previously observed heads and tails.</a:t>
            </a:r>
            <a:endParaRPr lang="en" sz="1600" b="0" strike="noStrike" spc="-1">
              <a:solidFill>
                <a:srgbClr val="000000"/>
              </a:solidFill>
              <a:latin typeface="Arial"/>
            </a:endParaRPr>
          </a:p>
        </p:txBody>
      </p:sp>
      <p:pic>
        <p:nvPicPr>
          <p:cNvPr id="182" name="Picture 181"/>
          <p:cNvPicPr/>
          <p:nvPr/>
        </p:nvPicPr>
        <p:blipFill>
          <a:blip r:embed="rId2"/>
          <a:stretch/>
        </p:blipFill>
        <p:spPr>
          <a:xfrm>
            <a:off x="84240" y="3645000"/>
            <a:ext cx="3885120" cy="2589480"/>
          </a:xfrm>
          <a:prstGeom prst="rect">
            <a:avLst/>
          </a:prstGeom>
          <a:ln w="0">
            <a:noFill/>
          </a:ln>
        </p:spPr>
      </p:pic>
      <p:sp>
        <p:nvSpPr>
          <p:cNvPr id="183" name="CustomShape 242"/>
          <p:cNvSpPr/>
          <p:nvPr/>
        </p:nvSpPr>
        <p:spPr>
          <a:xfrm>
            <a:off x="4008240" y="1828800"/>
            <a:ext cx="4342320" cy="1141920"/>
          </a:xfrm>
          <a:prstGeom prst="rect">
            <a:avLst/>
          </a:prstGeom>
          <a:solidFill>
            <a:srgbClr val="B3CAC7"/>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Cantarell"/>
                <a:ea typeface="DejaVu Sans"/>
              </a:rPr>
              <a:t>We cannot start with an empty distribution (a and b cannot be 0), no matter how clueless you are about something, there will always be starting point (e.g., a = b = 1)</a:t>
            </a:r>
            <a:endParaRPr lang="en" sz="1600" b="0" strike="noStrike" spc="-1">
              <a:solidFill>
                <a:srgbClr val="000000"/>
              </a:solidFill>
              <a:latin typeface="Arial"/>
            </a:endParaRPr>
          </a:p>
        </p:txBody>
      </p:sp>
      <p:pic>
        <p:nvPicPr>
          <p:cNvPr id="184" name="Picture 183"/>
          <p:cNvPicPr/>
          <p:nvPr/>
        </p:nvPicPr>
        <p:blipFill>
          <a:blip r:embed="rId3"/>
          <a:stretch/>
        </p:blipFill>
        <p:spPr>
          <a:xfrm>
            <a:off x="3648600" y="3645000"/>
            <a:ext cx="3885120" cy="2589480"/>
          </a:xfrm>
          <a:prstGeom prst="rect">
            <a:avLst/>
          </a:prstGeom>
          <a:ln w="0">
            <a:noFill/>
          </a:ln>
        </p:spPr>
      </p:pic>
      <p:sp>
        <p:nvSpPr>
          <p:cNvPr id="186" name="CustomShape 243"/>
          <p:cNvSpPr/>
          <p:nvPr/>
        </p:nvSpPr>
        <p:spPr>
          <a:xfrm>
            <a:off x="8963640" y="1415160"/>
            <a:ext cx="2970720" cy="1784160"/>
          </a:xfrm>
          <a:prstGeom prst="rect">
            <a:avLst/>
          </a:prstGeom>
          <a:solidFill>
            <a:srgbClr val="B3CAC7"/>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Cantarell"/>
                <a:ea typeface="DejaVu Sans"/>
              </a:rPr>
              <a:t>Models that go all in on a single value have a very strong conviction:</a:t>
            </a:r>
            <a:br>
              <a:rPr sz="1600"/>
            </a:br>
            <a:r>
              <a:rPr lang="en-US" sz="1600" b="0" strike="noStrike" spc="-1">
                <a:solidFill>
                  <a:srgbClr val="000000"/>
                </a:solidFill>
                <a:latin typeface="Cantarell"/>
                <a:ea typeface="DejaVu Sans"/>
              </a:rPr>
              <a:t>Sarah believes as if she has seen infinitely many heads and tails already!</a:t>
            </a:r>
            <a:endParaRPr lang="en" sz="1600" b="0" strike="noStrike" spc="-1">
              <a:solidFill>
                <a:srgbClr val="000000"/>
              </a:solidFill>
              <a:latin typeface="Arial"/>
            </a:endParaRPr>
          </a:p>
        </p:txBody>
      </p:sp>
      <p:pic>
        <p:nvPicPr>
          <p:cNvPr id="2" name="Picture 1">
            <a:extLst>
              <a:ext uri="{FF2B5EF4-FFF2-40B4-BE49-F238E27FC236}">
                <a16:creationId xmlns:a16="http://schemas.microsoft.com/office/drawing/2014/main" id="{EE8B9D76-DD1E-9369-7706-1F6799BA6C3F}"/>
              </a:ext>
            </a:extLst>
          </p:cNvPr>
          <p:cNvPicPr/>
          <p:nvPr/>
        </p:nvPicPr>
        <p:blipFill>
          <a:blip r:embed="rId4"/>
          <a:srcRect r="53482"/>
          <a:stretch/>
        </p:blipFill>
        <p:spPr>
          <a:xfrm>
            <a:off x="8821207" y="3223576"/>
            <a:ext cx="2622240" cy="3634423"/>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1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CustomShape 245"/>
          <p:cNvSpPr/>
          <p:nvPr/>
        </p:nvSpPr>
        <p:spPr>
          <a:xfrm>
            <a:off x="609120" y="1604520"/>
            <a:ext cx="10967760" cy="3972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188" name="CustomShape 246"/>
          <p:cNvSpPr/>
          <p:nvPr/>
        </p:nvSpPr>
        <p:spPr>
          <a:xfrm>
            <a:off x="1433880" y="1138320"/>
            <a:ext cx="9322200" cy="460800"/>
          </a:xfrm>
          <a:prstGeom prst="rect">
            <a:avLst/>
          </a:prstGeom>
          <a:solidFill>
            <a:srgbClr val="BCAED5"/>
          </a:solidFill>
          <a:ln w="57240">
            <a:solidFill>
              <a:srgbClr val="5C2D91"/>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2000" b="0" strike="noStrike" spc="-1">
                <a:solidFill>
                  <a:srgbClr val="000000"/>
                </a:solidFill>
                <a:latin typeface="Cantarell"/>
                <a:ea typeface="DejaVu Sans"/>
              </a:rPr>
              <a:t>We can reflect a model’s statement by means of a probability distribution </a:t>
            </a:r>
            <a:endParaRPr lang="en" sz="2000" b="0" strike="noStrike" spc="-1">
              <a:solidFill>
                <a:srgbClr val="000000"/>
              </a:solidFill>
              <a:latin typeface="Arial"/>
            </a:endParaRPr>
          </a:p>
        </p:txBody>
      </p:sp>
      <p:sp>
        <p:nvSpPr>
          <p:cNvPr id="190" name="CustomShape 247"/>
          <p:cNvSpPr/>
          <p:nvPr/>
        </p:nvSpPr>
        <p:spPr>
          <a:xfrm>
            <a:off x="228240" y="1827000"/>
            <a:ext cx="4799520" cy="684360"/>
          </a:xfrm>
          <a:prstGeom prst="rect">
            <a:avLst/>
          </a:prstGeom>
          <a:solidFill>
            <a:srgbClr val="C2E0AE"/>
          </a:solidFill>
          <a:ln w="29160">
            <a:solidFill>
              <a:srgbClr val="21409A"/>
            </a:solidFill>
            <a:round/>
          </a:ln>
        </p:spPr>
        <p:style>
          <a:lnRef idx="0">
            <a:scrgbClr r="0" g="0" b="0"/>
          </a:lnRef>
          <a:fillRef idx="0">
            <a:scrgbClr r="0" g="0" b="0"/>
          </a:fillRef>
          <a:effectRef idx="0">
            <a:scrgbClr r="0" g="0" b="0"/>
          </a:effectRef>
          <a:fontRef idx="minor"/>
        </p:style>
        <p:txBody>
          <a:bodyPr lIns="14400" tIns="14400" rIns="14400" bIns="14400" anchor="ctr">
            <a:noAutofit/>
          </a:bodyPr>
          <a:lstStyle/>
          <a:p>
            <a:pPr algn="ctr">
              <a:lnSpc>
                <a:spcPct val="100000"/>
              </a:lnSpc>
            </a:pPr>
            <a:r>
              <a:rPr lang="en-US" sz="2200" b="0" strike="noStrike" spc="-1">
                <a:solidFill>
                  <a:srgbClr val="000000"/>
                </a:solidFill>
                <a:latin typeface="Cantarell"/>
                <a:ea typeface="DejaVu Sans"/>
              </a:rPr>
              <a:t>A binomial model with θ ~ Beta(1, 1)</a:t>
            </a:r>
            <a:endParaRPr lang="en" sz="2200" b="0" strike="noStrike" spc="-1">
              <a:solidFill>
                <a:srgbClr val="000000"/>
              </a:solidFill>
              <a:latin typeface="Arial"/>
            </a:endParaRPr>
          </a:p>
        </p:txBody>
      </p:sp>
      <p:sp>
        <p:nvSpPr>
          <p:cNvPr id="191" name="CustomShape 248"/>
          <p:cNvSpPr/>
          <p:nvPr/>
        </p:nvSpPr>
        <p:spPr>
          <a:xfrm>
            <a:off x="6171840" y="1829160"/>
            <a:ext cx="4799520" cy="684360"/>
          </a:xfrm>
          <a:prstGeom prst="rect">
            <a:avLst/>
          </a:prstGeom>
          <a:solidFill>
            <a:srgbClr val="C2E0AE"/>
          </a:solidFill>
          <a:ln w="29160">
            <a:solidFill>
              <a:srgbClr val="21409A"/>
            </a:solidFill>
            <a:round/>
          </a:ln>
        </p:spPr>
        <p:style>
          <a:lnRef idx="0">
            <a:scrgbClr r="0" g="0" b="0"/>
          </a:lnRef>
          <a:fillRef idx="0">
            <a:scrgbClr r="0" g="0" b="0"/>
          </a:fillRef>
          <a:effectRef idx="0">
            <a:scrgbClr r="0" g="0" b="0"/>
          </a:effectRef>
          <a:fontRef idx="minor"/>
        </p:style>
        <p:txBody>
          <a:bodyPr lIns="14400" tIns="14400" rIns="14400" bIns="14400" anchor="ctr">
            <a:noAutofit/>
          </a:bodyPr>
          <a:lstStyle/>
          <a:p>
            <a:pPr algn="ctr">
              <a:lnSpc>
                <a:spcPct val="100000"/>
              </a:lnSpc>
            </a:pPr>
            <a:r>
              <a:rPr lang="en-US" sz="2200" b="0" strike="noStrike" spc="-1">
                <a:solidFill>
                  <a:srgbClr val="000000"/>
                </a:solidFill>
                <a:latin typeface="Cantarell"/>
                <a:ea typeface="DejaVu Sans"/>
              </a:rPr>
              <a:t>A binomial model with θ ~ Beta(3, 1)</a:t>
            </a:r>
            <a:endParaRPr lang="en" sz="2200" b="0" strike="noStrike" spc="-1">
              <a:solidFill>
                <a:srgbClr val="000000"/>
              </a:solidFill>
              <a:latin typeface="Arial"/>
            </a:endParaRPr>
          </a:p>
        </p:txBody>
      </p:sp>
      <p:sp>
        <p:nvSpPr>
          <p:cNvPr id="192" name="CustomShape 249"/>
          <p:cNvSpPr/>
          <p:nvPr/>
        </p:nvSpPr>
        <p:spPr>
          <a:xfrm>
            <a:off x="9212400" y="3499200"/>
            <a:ext cx="2364840" cy="1300320"/>
          </a:xfrm>
          <a:prstGeom prst="rect">
            <a:avLst/>
          </a:prstGeom>
          <a:solidFill>
            <a:srgbClr val="C2E0AE"/>
          </a:solidFill>
          <a:ln w="29160">
            <a:solidFill>
              <a:srgbClr val="21409A"/>
            </a:solidFill>
            <a:round/>
          </a:ln>
        </p:spPr>
        <p:style>
          <a:lnRef idx="0">
            <a:scrgbClr r="0" g="0" b="0"/>
          </a:lnRef>
          <a:fillRef idx="0">
            <a:scrgbClr r="0" g="0" b="0"/>
          </a:fillRef>
          <a:effectRef idx="0">
            <a:scrgbClr r="0" g="0" b="0"/>
          </a:effectRef>
          <a:fontRef idx="minor"/>
        </p:style>
        <p:txBody>
          <a:bodyPr lIns="14400" tIns="14400" rIns="14400" bIns="14400" anchor="ctr">
            <a:noAutofit/>
          </a:bodyPr>
          <a:lstStyle/>
          <a:p>
            <a:pPr algn="ctr">
              <a:lnSpc>
                <a:spcPct val="100000"/>
              </a:lnSpc>
            </a:pPr>
            <a:r>
              <a:rPr lang="en-US" sz="1600" b="0" strike="noStrike" spc="-1">
                <a:solidFill>
                  <a:srgbClr val="000000"/>
                </a:solidFill>
                <a:latin typeface="Cantarell"/>
                <a:ea typeface="DejaVu Sans"/>
              </a:rPr>
              <a:t>It is truncated below 0.5, so Davids model only postulates values &gt; 0.5</a:t>
            </a:r>
            <a:endParaRPr lang="en" sz="1600" b="0" strike="noStrike" spc="-1">
              <a:solidFill>
                <a:srgbClr val="000000"/>
              </a:solidFill>
              <a:latin typeface="Arial"/>
            </a:endParaRPr>
          </a:p>
        </p:txBody>
      </p:sp>
      <p:pic>
        <p:nvPicPr>
          <p:cNvPr id="193" name="Picture 192"/>
          <p:cNvPicPr/>
          <p:nvPr/>
        </p:nvPicPr>
        <p:blipFill>
          <a:blip r:embed="rId2"/>
          <a:stretch/>
        </p:blipFill>
        <p:spPr>
          <a:xfrm>
            <a:off x="5653440" y="2849760"/>
            <a:ext cx="2970720" cy="3778560"/>
          </a:xfrm>
          <a:prstGeom prst="rect">
            <a:avLst/>
          </a:prstGeom>
          <a:ln w="0">
            <a:noFill/>
          </a:ln>
        </p:spPr>
      </p:pic>
      <p:sp>
        <p:nvSpPr>
          <p:cNvPr id="194" name="CustomShape 250"/>
          <p:cNvSpPr/>
          <p:nvPr/>
        </p:nvSpPr>
        <p:spPr>
          <a:xfrm>
            <a:off x="3200040" y="5715360"/>
            <a:ext cx="2513880" cy="912960"/>
          </a:xfrm>
          <a:prstGeom prst="rect">
            <a:avLst/>
          </a:prstGeom>
          <a:solidFill>
            <a:srgbClr val="FFE994"/>
          </a:solidFill>
          <a:ln w="29160">
            <a:solidFill>
              <a:srgbClr val="00A933"/>
            </a:solidFill>
            <a:round/>
          </a:ln>
        </p:spPr>
        <p:style>
          <a:lnRef idx="0">
            <a:scrgbClr r="0" g="0" b="0"/>
          </a:lnRef>
          <a:fillRef idx="0">
            <a:scrgbClr r="0" g="0" b="0"/>
          </a:fillRef>
          <a:effectRef idx="0">
            <a:scrgbClr r="0" g="0" b="0"/>
          </a:effectRef>
          <a:fontRef idx="minor"/>
        </p:style>
        <p:txBody>
          <a:bodyPr lIns="14400" tIns="14400" rIns="14400" bIns="14400" anchor="ctr">
            <a:noAutofit/>
          </a:bodyPr>
          <a:lstStyle/>
          <a:p>
            <a:pPr algn="ctr">
              <a:lnSpc>
                <a:spcPct val="100000"/>
              </a:lnSpc>
            </a:pPr>
            <a:r>
              <a:rPr lang="en-US" sz="1800" b="0" strike="noStrike" spc="-1">
                <a:solidFill>
                  <a:srgbClr val="000000"/>
                </a:solidFill>
                <a:latin typeface="Cantarell"/>
                <a:ea typeface="DejaVu Sans"/>
              </a:rPr>
              <a:t>What are the theoretical implications of these models?</a:t>
            </a:r>
            <a:endParaRPr lang="en" sz="1800" b="0" strike="noStrike" spc="-1">
              <a:solidFill>
                <a:srgbClr val="000000"/>
              </a:solidFill>
              <a:latin typeface="Arial"/>
            </a:endParaRPr>
          </a:p>
        </p:txBody>
      </p:sp>
      <p:sp>
        <p:nvSpPr>
          <p:cNvPr id="195" name="PlaceHolder 1"/>
          <p:cNvSpPr>
            <a:spLocks noGrp="1"/>
          </p:cNvSpPr>
          <p:nvPr>
            <p:ph type="title"/>
          </p:nvPr>
        </p:nvSpPr>
        <p:spPr>
          <a:xfrm>
            <a:off x="1487880" y="115920"/>
            <a:ext cx="9190440" cy="1170000"/>
          </a:xfrm>
          <a:prstGeom prst="rect">
            <a:avLst/>
          </a:prstGeom>
          <a:noFill/>
          <a:ln w="0">
            <a:noFill/>
          </a:ln>
        </p:spPr>
        <p:txBody>
          <a:bodyPr lIns="0" tIns="0" rIns="0" bIns="0" anchor="ctr">
            <a:noAutofit/>
          </a:bodyPr>
          <a:lstStyle/>
          <a:p>
            <a:pPr indent="0">
              <a:lnSpc>
                <a:spcPct val="85000"/>
              </a:lnSpc>
              <a:buNone/>
            </a:pPr>
            <a:r>
              <a:rPr lang="en-GB" sz="3200" b="0" strike="noStrike" spc="-1">
                <a:solidFill>
                  <a:srgbClr val="000000"/>
                </a:solidFill>
                <a:latin typeface="Cantarell Extra Bold"/>
              </a:rPr>
              <a:t>Models Can Also State a Range of Values</a:t>
            </a:r>
          </a:p>
        </p:txBody>
      </p:sp>
      <p:pic>
        <p:nvPicPr>
          <p:cNvPr id="2" name="Picture 1">
            <a:extLst>
              <a:ext uri="{FF2B5EF4-FFF2-40B4-BE49-F238E27FC236}">
                <a16:creationId xmlns:a16="http://schemas.microsoft.com/office/drawing/2014/main" id="{E77474A5-0E4E-FF42-49AF-F72BF7BFC4B8}"/>
              </a:ext>
            </a:extLst>
          </p:cNvPr>
          <p:cNvPicPr/>
          <p:nvPr/>
        </p:nvPicPr>
        <p:blipFill>
          <a:blip r:embed="rId3"/>
          <a:srcRect r="50060"/>
          <a:stretch/>
        </p:blipFill>
        <p:spPr>
          <a:xfrm>
            <a:off x="0" y="2505600"/>
            <a:ext cx="2970720" cy="412308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fill="hold" nodeType="withEffect">
                                  <p:stCondLst>
                                    <p:cond delay="0"/>
                                  </p:stCondLst>
                                  <p:childTnLst>
                                    <p:set>
                                      <p:cBhvr>
                                        <p:cTn id="6" dur="1" fill="hold">
                                          <p:stCondLst>
                                            <p:cond delay="0"/>
                                          </p:stCondLst>
                                        </p:cTn>
                                        <p:tgtEl>
                                          <p:spTgt spid="1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91"/>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192"/>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1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Rectangle 195"/>
          <p:cNvSpPr/>
          <p:nvPr/>
        </p:nvSpPr>
        <p:spPr>
          <a:xfrm>
            <a:off x="6184440" y="3877560"/>
            <a:ext cx="455760" cy="1370160"/>
          </a:xfrm>
          <a:prstGeom prst="rect">
            <a:avLst/>
          </a:prstGeom>
          <a:solidFill>
            <a:srgbClr val="FFFFFF"/>
          </a:solidFill>
          <a:ln w="0">
            <a:solidFill>
              <a:srgbClr val="FFFFFF"/>
            </a:solid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201" name="CustomShape 251"/>
          <p:cNvSpPr/>
          <p:nvPr/>
        </p:nvSpPr>
        <p:spPr>
          <a:xfrm>
            <a:off x="2437920" y="4703760"/>
            <a:ext cx="3199320" cy="1141560"/>
          </a:xfrm>
          <a:prstGeom prst="rect">
            <a:avLst/>
          </a:prstGeom>
          <a:solidFill>
            <a:srgbClr val="FFE994"/>
          </a:solidFill>
          <a:ln w="29160">
            <a:solidFill>
              <a:srgbClr val="00A933"/>
            </a:solidFill>
            <a:round/>
          </a:ln>
        </p:spPr>
        <p:style>
          <a:lnRef idx="0">
            <a:scrgbClr r="0" g="0" b="0"/>
          </a:lnRef>
          <a:fillRef idx="0">
            <a:scrgbClr r="0" g="0" b="0"/>
          </a:fillRef>
          <a:effectRef idx="0">
            <a:scrgbClr r="0" g="0" b="0"/>
          </a:effectRef>
          <a:fontRef idx="minor"/>
        </p:style>
        <p:txBody>
          <a:bodyPr lIns="14400" tIns="14400" rIns="14400" bIns="14400" anchor="ctr">
            <a:noAutofit/>
          </a:bodyPr>
          <a:lstStyle/>
          <a:p>
            <a:pPr algn="ctr">
              <a:lnSpc>
                <a:spcPct val="100000"/>
              </a:lnSpc>
            </a:pPr>
            <a:r>
              <a:rPr lang="en-US" sz="2100" b="0" strike="noStrike" spc="-1">
                <a:solidFill>
                  <a:srgbClr val="000000"/>
                </a:solidFill>
                <a:latin typeface="Cantarell"/>
                <a:ea typeface="DejaVu Sans"/>
              </a:rPr>
              <a:t>Later we discuss comparing these models to each other</a:t>
            </a:r>
            <a:endParaRPr lang="en" sz="2100" b="0" strike="noStrike" spc="-1">
              <a:solidFill>
                <a:srgbClr val="000000"/>
              </a:solidFill>
              <a:latin typeface="Arial"/>
            </a:endParaRPr>
          </a:p>
        </p:txBody>
      </p:sp>
      <p:sp>
        <p:nvSpPr>
          <p:cNvPr id="202" name="CustomShape 252"/>
          <p:cNvSpPr/>
          <p:nvPr/>
        </p:nvSpPr>
        <p:spPr>
          <a:xfrm>
            <a:off x="6552720" y="4703760"/>
            <a:ext cx="3199320" cy="1141560"/>
          </a:xfrm>
          <a:prstGeom prst="rect">
            <a:avLst/>
          </a:prstGeom>
          <a:solidFill>
            <a:srgbClr val="FFE994"/>
          </a:solidFill>
          <a:ln w="29160">
            <a:solidFill>
              <a:srgbClr val="00A933"/>
            </a:solidFill>
            <a:round/>
          </a:ln>
        </p:spPr>
        <p:style>
          <a:lnRef idx="0">
            <a:scrgbClr r="0" g="0" b="0"/>
          </a:lnRef>
          <a:fillRef idx="0">
            <a:scrgbClr r="0" g="0" b="0"/>
          </a:fillRef>
          <a:effectRef idx="0">
            <a:scrgbClr r="0" g="0" b="0"/>
          </a:effectRef>
          <a:fontRef idx="minor"/>
        </p:style>
        <p:txBody>
          <a:bodyPr lIns="14400" tIns="14400" rIns="14400" bIns="14400" anchor="ctr">
            <a:noAutofit/>
          </a:bodyPr>
          <a:lstStyle/>
          <a:p>
            <a:pPr algn="ctr">
              <a:lnSpc>
                <a:spcPct val="100000"/>
              </a:lnSpc>
            </a:pPr>
            <a:r>
              <a:rPr lang="en-US" sz="2100" b="0" strike="noStrike" spc="-1">
                <a:solidFill>
                  <a:srgbClr val="000000"/>
                </a:solidFill>
                <a:latin typeface="Cantarell"/>
                <a:ea typeface="DejaVu Sans"/>
              </a:rPr>
              <a:t>Now we focus on a single model, and how they learn from data</a:t>
            </a:r>
            <a:endParaRPr lang="en" sz="2100" b="0" strike="noStrike" spc="-1">
              <a:solidFill>
                <a:srgbClr val="000000"/>
              </a:solidFill>
              <a:latin typeface="Arial"/>
            </a:endParaRPr>
          </a:p>
        </p:txBody>
      </p:sp>
      <p:sp>
        <p:nvSpPr>
          <p:cNvPr id="203"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r>
              <a:rPr lang="en-GB" sz="4000" b="0" strike="noStrike" spc="-1">
                <a:solidFill>
                  <a:srgbClr val="000000"/>
                </a:solidFill>
                <a:latin typeface="Cantarell Extra Bold"/>
              </a:rPr>
              <a:t>So, We Have All Sorts of Models...</a:t>
            </a:r>
          </a:p>
        </p:txBody>
      </p:sp>
      <p:grpSp>
        <p:nvGrpSpPr>
          <p:cNvPr id="2" name="Group 1">
            <a:extLst>
              <a:ext uri="{FF2B5EF4-FFF2-40B4-BE49-F238E27FC236}">
                <a16:creationId xmlns:a16="http://schemas.microsoft.com/office/drawing/2014/main" id="{42403CE6-E5EB-83D2-9A1F-D094ED0228CF}"/>
              </a:ext>
            </a:extLst>
          </p:cNvPr>
          <p:cNvGrpSpPr/>
          <p:nvPr/>
        </p:nvGrpSpPr>
        <p:grpSpPr>
          <a:xfrm>
            <a:off x="2305800" y="1362600"/>
            <a:ext cx="7579440" cy="2980080"/>
            <a:chOff x="2305800" y="1362600"/>
            <a:chExt cx="7579440" cy="2980080"/>
          </a:xfrm>
        </p:grpSpPr>
        <p:pic>
          <p:nvPicPr>
            <p:cNvPr id="3" name="Picture 2">
              <a:extLst>
                <a:ext uri="{FF2B5EF4-FFF2-40B4-BE49-F238E27FC236}">
                  <a16:creationId xmlns:a16="http://schemas.microsoft.com/office/drawing/2014/main" id="{7E1BC992-B5A7-8180-640A-44C482E37350}"/>
                </a:ext>
              </a:extLst>
            </p:cNvPr>
            <p:cNvPicPr/>
            <p:nvPr/>
          </p:nvPicPr>
          <p:blipFill>
            <a:blip r:embed="rId2"/>
            <a:stretch/>
          </p:blipFill>
          <p:spPr>
            <a:xfrm>
              <a:off x="2305800" y="1418400"/>
              <a:ext cx="3872880" cy="2767680"/>
            </a:xfrm>
            <a:prstGeom prst="rect">
              <a:avLst/>
            </a:prstGeom>
            <a:ln w="0">
              <a:noFill/>
            </a:ln>
          </p:spPr>
        </p:pic>
        <p:pic>
          <p:nvPicPr>
            <p:cNvPr id="4" name="Picture 3">
              <a:extLst>
                <a:ext uri="{FF2B5EF4-FFF2-40B4-BE49-F238E27FC236}">
                  <a16:creationId xmlns:a16="http://schemas.microsoft.com/office/drawing/2014/main" id="{D1B31A0C-0536-DF0F-BB4E-3BD72915014D}"/>
                </a:ext>
              </a:extLst>
            </p:cNvPr>
            <p:cNvPicPr/>
            <p:nvPr/>
          </p:nvPicPr>
          <p:blipFill>
            <a:blip r:embed="rId3"/>
            <a:srcRect r="50060"/>
            <a:stretch/>
          </p:blipFill>
          <p:spPr>
            <a:xfrm>
              <a:off x="6012000" y="1362600"/>
              <a:ext cx="2147040" cy="2980080"/>
            </a:xfrm>
            <a:prstGeom prst="rect">
              <a:avLst/>
            </a:prstGeom>
            <a:ln w="0">
              <a:noFill/>
            </a:ln>
          </p:spPr>
        </p:pic>
        <p:pic>
          <p:nvPicPr>
            <p:cNvPr id="5" name="Picture 4">
              <a:extLst>
                <a:ext uri="{FF2B5EF4-FFF2-40B4-BE49-F238E27FC236}">
                  <a16:creationId xmlns:a16="http://schemas.microsoft.com/office/drawing/2014/main" id="{3DEA1426-35AC-CB28-E129-55E616074F75}"/>
                </a:ext>
              </a:extLst>
            </p:cNvPr>
            <p:cNvPicPr/>
            <p:nvPr/>
          </p:nvPicPr>
          <p:blipFill>
            <a:blip r:embed="rId4"/>
            <a:stretch/>
          </p:blipFill>
          <p:spPr>
            <a:xfrm>
              <a:off x="7945200" y="1647000"/>
              <a:ext cx="1940040" cy="2467080"/>
            </a:xfrm>
            <a:prstGeom prst="rect">
              <a:avLst/>
            </a:prstGeom>
            <a:ln w="0">
              <a:noFill/>
            </a:ln>
          </p:spPr>
        </p:pic>
      </p:gr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E3274A7-8DE6-AACF-A98A-7DA49843E4B8}"/>
              </a:ext>
            </a:extLst>
          </p:cNvPr>
          <p:cNvGrpSpPr/>
          <p:nvPr/>
        </p:nvGrpSpPr>
        <p:grpSpPr>
          <a:xfrm>
            <a:off x="2030506" y="1362600"/>
            <a:ext cx="7854734" cy="3545576"/>
            <a:chOff x="2305800" y="1362600"/>
            <a:chExt cx="7579440" cy="2980080"/>
          </a:xfrm>
        </p:grpSpPr>
        <p:pic>
          <p:nvPicPr>
            <p:cNvPr id="3" name="Picture 2">
              <a:extLst>
                <a:ext uri="{FF2B5EF4-FFF2-40B4-BE49-F238E27FC236}">
                  <a16:creationId xmlns:a16="http://schemas.microsoft.com/office/drawing/2014/main" id="{27F01EE9-CEA7-BC32-4C36-FD4DA480EB8C}"/>
                </a:ext>
              </a:extLst>
            </p:cNvPr>
            <p:cNvPicPr/>
            <p:nvPr/>
          </p:nvPicPr>
          <p:blipFill>
            <a:blip r:embed="rId2"/>
            <a:stretch/>
          </p:blipFill>
          <p:spPr>
            <a:xfrm>
              <a:off x="2305800" y="1418400"/>
              <a:ext cx="3872880" cy="2767680"/>
            </a:xfrm>
            <a:prstGeom prst="rect">
              <a:avLst/>
            </a:prstGeom>
            <a:ln w="0">
              <a:noFill/>
            </a:ln>
          </p:spPr>
        </p:pic>
        <p:pic>
          <p:nvPicPr>
            <p:cNvPr id="4" name="Picture 3">
              <a:extLst>
                <a:ext uri="{FF2B5EF4-FFF2-40B4-BE49-F238E27FC236}">
                  <a16:creationId xmlns:a16="http://schemas.microsoft.com/office/drawing/2014/main" id="{04586FFB-08CC-9DE3-7B41-F88051B6BC35}"/>
                </a:ext>
              </a:extLst>
            </p:cNvPr>
            <p:cNvPicPr/>
            <p:nvPr/>
          </p:nvPicPr>
          <p:blipFill>
            <a:blip r:embed="rId3"/>
            <a:srcRect r="50060"/>
            <a:stretch/>
          </p:blipFill>
          <p:spPr>
            <a:xfrm>
              <a:off x="6012000" y="1362600"/>
              <a:ext cx="2147040" cy="2980080"/>
            </a:xfrm>
            <a:prstGeom prst="rect">
              <a:avLst/>
            </a:prstGeom>
            <a:ln w="0">
              <a:noFill/>
            </a:ln>
          </p:spPr>
        </p:pic>
        <p:pic>
          <p:nvPicPr>
            <p:cNvPr id="5" name="Picture 4">
              <a:extLst>
                <a:ext uri="{FF2B5EF4-FFF2-40B4-BE49-F238E27FC236}">
                  <a16:creationId xmlns:a16="http://schemas.microsoft.com/office/drawing/2014/main" id="{C42012AF-9E7B-C512-00E2-C5D7DE655130}"/>
                </a:ext>
              </a:extLst>
            </p:cNvPr>
            <p:cNvPicPr/>
            <p:nvPr/>
          </p:nvPicPr>
          <p:blipFill>
            <a:blip r:embed="rId4"/>
            <a:stretch/>
          </p:blipFill>
          <p:spPr>
            <a:xfrm>
              <a:off x="7945200" y="1647000"/>
              <a:ext cx="1940040" cy="2467080"/>
            </a:xfrm>
            <a:prstGeom prst="rect">
              <a:avLst/>
            </a:prstGeom>
            <a:ln w="0">
              <a:noFill/>
            </a:ln>
          </p:spPr>
        </p:pic>
      </p:grpSp>
      <p:sp>
        <p:nvSpPr>
          <p:cNvPr id="208" name="CustomShape 253"/>
          <p:cNvSpPr/>
          <p:nvPr/>
        </p:nvSpPr>
        <p:spPr>
          <a:xfrm>
            <a:off x="3009600" y="4572000"/>
            <a:ext cx="6170760" cy="456120"/>
          </a:xfrm>
          <a:prstGeom prst="rect">
            <a:avLst/>
          </a:prstGeom>
          <a:solidFill>
            <a:srgbClr val="FFE994"/>
          </a:solidFill>
          <a:ln w="29160">
            <a:solidFill>
              <a:srgbClr val="00A933"/>
            </a:solidFill>
            <a:round/>
          </a:ln>
        </p:spPr>
        <p:style>
          <a:lnRef idx="0">
            <a:scrgbClr r="0" g="0" b="0"/>
          </a:lnRef>
          <a:fillRef idx="0">
            <a:scrgbClr r="0" g="0" b="0"/>
          </a:fillRef>
          <a:effectRef idx="0">
            <a:scrgbClr r="0" g="0" b="0"/>
          </a:effectRef>
          <a:fontRef idx="minor"/>
        </p:style>
        <p:txBody>
          <a:bodyPr lIns="14400" tIns="14400" rIns="14400" bIns="14400" anchor="ctr">
            <a:noAutofit/>
          </a:bodyPr>
          <a:lstStyle/>
          <a:p>
            <a:pPr algn="ctr">
              <a:lnSpc>
                <a:spcPct val="100000"/>
              </a:lnSpc>
            </a:pPr>
            <a:r>
              <a:rPr lang="en-US" sz="2100" b="0" strike="noStrike" spc="-1">
                <a:solidFill>
                  <a:srgbClr val="000000"/>
                </a:solidFill>
                <a:latin typeface="Cantarell"/>
                <a:ea typeface="DejaVu Sans"/>
              </a:rPr>
              <a:t>These models reflect prior knowledge/beliefs</a:t>
            </a:r>
            <a:endParaRPr lang="en" sz="2100" b="0" strike="noStrike" spc="-1">
              <a:solidFill>
                <a:srgbClr val="000000"/>
              </a:solidFill>
              <a:latin typeface="Arial"/>
            </a:endParaRPr>
          </a:p>
        </p:txBody>
      </p:sp>
      <p:sp>
        <p:nvSpPr>
          <p:cNvPr id="209" name="CustomShape 254"/>
          <p:cNvSpPr/>
          <p:nvPr/>
        </p:nvSpPr>
        <p:spPr>
          <a:xfrm>
            <a:off x="2971440" y="5257800"/>
            <a:ext cx="6170760" cy="456120"/>
          </a:xfrm>
          <a:prstGeom prst="rect">
            <a:avLst/>
          </a:prstGeom>
          <a:solidFill>
            <a:srgbClr val="FFE994"/>
          </a:solidFill>
          <a:ln w="29160">
            <a:solidFill>
              <a:srgbClr val="00A933"/>
            </a:solidFill>
            <a:round/>
          </a:ln>
        </p:spPr>
        <p:style>
          <a:lnRef idx="0">
            <a:scrgbClr r="0" g="0" b="0"/>
          </a:lnRef>
          <a:fillRef idx="0">
            <a:scrgbClr r="0" g="0" b="0"/>
          </a:fillRef>
          <a:effectRef idx="0">
            <a:scrgbClr r="0" g="0" b="0"/>
          </a:effectRef>
          <a:fontRef idx="minor"/>
        </p:style>
        <p:txBody>
          <a:bodyPr lIns="14400" tIns="14400" rIns="14400" bIns="14400" anchor="ctr">
            <a:noAutofit/>
          </a:bodyPr>
          <a:lstStyle/>
          <a:p>
            <a:pPr algn="ctr">
              <a:lnSpc>
                <a:spcPct val="100000"/>
              </a:lnSpc>
            </a:pPr>
            <a:r>
              <a:rPr lang="en-US" sz="2100" b="0" strike="noStrike" spc="-1">
                <a:solidFill>
                  <a:srgbClr val="000000"/>
                </a:solidFill>
                <a:latin typeface="Cantarell"/>
                <a:ea typeface="DejaVu Sans"/>
              </a:rPr>
              <a:t>We will update this prior knowledge with data</a:t>
            </a:r>
            <a:endParaRPr lang="en" sz="2100" b="0" strike="noStrike" spc="-1">
              <a:solidFill>
                <a:srgbClr val="000000"/>
              </a:solidFill>
              <a:latin typeface="Arial"/>
            </a:endParaRPr>
          </a:p>
        </p:txBody>
      </p:sp>
      <p:sp>
        <p:nvSpPr>
          <p:cNvPr id="210" name="CustomShape 255"/>
          <p:cNvSpPr/>
          <p:nvPr/>
        </p:nvSpPr>
        <p:spPr>
          <a:xfrm>
            <a:off x="2971440" y="5943600"/>
            <a:ext cx="6170760" cy="456120"/>
          </a:xfrm>
          <a:prstGeom prst="rect">
            <a:avLst/>
          </a:prstGeom>
          <a:solidFill>
            <a:srgbClr val="FFE994"/>
          </a:solidFill>
          <a:ln w="29160">
            <a:solidFill>
              <a:srgbClr val="00A933"/>
            </a:solidFill>
            <a:round/>
          </a:ln>
        </p:spPr>
        <p:style>
          <a:lnRef idx="0">
            <a:scrgbClr r="0" g="0" b="0"/>
          </a:lnRef>
          <a:fillRef idx="0">
            <a:scrgbClr r="0" g="0" b="0"/>
          </a:fillRef>
          <a:effectRef idx="0">
            <a:scrgbClr r="0" g="0" b="0"/>
          </a:effectRef>
          <a:fontRef idx="minor"/>
        </p:style>
        <p:txBody>
          <a:bodyPr lIns="14400" tIns="14400" rIns="14400" bIns="14400" anchor="ctr">
            <a:noAutofit/>
          </a:bodyPr>
          <a:lstStyle/>
          <a:p>
            <a:pPr algn="ctr">
              <a:lnSpc>
                <a:spcPct val="100000"/>
              </a:lnSpc>
            </a:pPr>
            <a:r>
              <a:rPr lang="en-US" sz="2100" b="0" strike="noStrike" spc="-1">
                <a:solidFill>
                  <a:srgbClr val="000000"/>
                </a:solidFill>
                <a:latin typeface="Cantarell"/>
                <a:ea typeface="DejaVu Sans"/>
              </a:rPr>
              <a:t>To end up with posterior knowledge</a:t>
            </a:r>
            <a:endParaRPr lang="en" sz="2100" b="0" strike="noStrike" spc="-1">
              <a:solidFill>
                <a:srgbClr val="000000"/>
              </a:solidFill>
              <a:latin typeface="Arial"/>
            </a:endParaRPr>
          </a:p>
        </p:txBody>
      </p:sp>
      <p:sp>
        <p:nvSpPr>
          <p:cNvPr id="211" name="PlaceHolder 1"/>
          <p:cNvSpPr>
            <a:spLocks noGrp="1"/>
          </p:cNvSpPr>
          <p:nvPr>
            <p:ph type="title"/>
          </p:nvPr>
        </p:nvSpPr>
        <p:spPr>
          <a:xfrm>
            <a:off x="1487880" y="115920"/>
            <a:ext cx="9190440" cy="1170000"/>
          </a:xfrm>
          <a:prstGeom prst="rect">
            <a:avLst/>
          </a:prstGeom>
          <a:noFill/>
          <a:ln w="0">
            <a:noFill/>
          </a:ln>
        </p:spPr>
        <p:txBody>
          <a:bodyPr lIns="0" tIns="0" rIns="0" bIns="0" anchor="ctr">
            <a:noAutofit/>
          </a:bodyPr>
          <a:lstStyle/>
          <a:p>
            <a:pPr indent="0">
              <a:lnSpc>
                <a:spcPct val="85000"/>
              </a:lnSpc>
              <a:buNone/>
            </a:pPr>
            <a:r>
              <a:rPr lang="en-GB" sz="4000" b="0" strike="noStrike" spc="-1">
                <a:solidFill>
                  <a:srgbClr val="000000"/>
                </a:solidFill>
                <a:latin typeface="Cantarell Extra Bold"/>
              </a:rPr>
              <a:t>So, We Have All Sorts of Models...</a:t>
            </a: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2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2" name="Picture 211"/>
          <p:cNvPicPr/>
          <p:nvPr/>
        </p:nvPicPr>
        <p:blipFill>
          <a:blip r:embed="rId2"/>
          <a:stretch/>
        </p:blipFill>
        <p:spPr>
          <a:xfrm>
            <a:off x="2324880" y="-13320"/>
            <a:ext cx="7714080" cy="6865920"/>
          </a:xfrm>
          <a:prstGeom prst="rect">
            <a:avLst/>
          </a:prstGeom>
          <a:ln w="0">
            <a:noFill/>
          </a:ln>
        </p:spPr>
      </p:pic>
      <p:sp>
        <p:nvSpPr>
          <p:cNvPr id="213" name="CustomShape 2"/>
          <p:cNvSpPr/>
          <p:nvPr/>
        </p:nvSpPr>
        <p:spPr>
          <a:xfrm>
            <a:off x="0" y="6439680"/>
            <a:ext cx="4383720" cy="380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1050" b="0" strike="noStrike" spc="-1">
                <a:solidFill>
                  <a:srgbClr val="000000"/>
                </a:solidFill>
                <a:latin typeface="Arial"/>
                <a:ea typeface="DejaVu Sans"/>
              </a:rPr>
              <a:t>Source: </a:t>
            </a:r>
            <a:endParaRPr lang="en" sz="1050" b="0" strike="noStrike" spc="-1">
              <a:solidFill>
                <a:srgbClr val="000000"/>
              </a:solidFill>
              <a:latin typeface="Arial"/>
            </a:endParaRPr>
          </a:p>
          <a:p>
            <a:pPr>
              <a:lnSpc>
                <a:spcPct val="100000"/>
              </a:lnSpc>
            </a:pPr>
            <a:r>
              <a:rPr lang="en-US" sz="1050" b="0" strike="noStrike" spc="-1">
                <a:solidFill>
                  <a:srgbClr val="000000"/>
                </a:solidFill>
                <a:latin typeface="Arial"/>
                <a:ea typeface="DejaVu Sans"/>
              </a:rPr>
              <a:t>https://www.bayesianspectacles.org</a:t>
            </a:r>
            <a:endParaRPr lang="en" sz="1050" b="0" strike="noStrike" spc="-1">
              <a:solidFill>
                <a:srgbClr val="000000"/>
              </a:solidFill>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r>
              <a:rPr lang="en-GB" sz="2800" b="0" strike="noStrike" spc="-1">
                <a:solidFill>
                  <a:srgbClr val="000000"/>
                </a:solidFill>
                <a:latin typeface="Cantarell Extra Bold"/>
              </a:rPr>
              <a:t>Practical Stuff</a:t>
            </a:r>
          </a:p>
        </p:txBody>
      </p:sp>
      <p:sp>
        <p:nvSpPr>
          <p:cNvPr id="95" name="PlaceHolder 2"/>
          <p:cNvSpPr>
            <a:spLocks noGrp="1"/>
          </p:cNvSpPr>
          <p:nvPr>
            <p:ph/>
          </p:nvPr>
        </p:nvSpPr>
        <p:spPr>
          <a:xfrm>
            <a:off x="1486440" y="1846800"/>
            <a:ext cx="9614520" cy="4525920"/>
          </a:xfrm>
          <a:prstGeom prst="rect">
            <a:avLst/>
          </a:prstGeom>
          <a:noFill/>
          <a:ln w="0">
            <a:noFill/>
          </a:ln>
        </p:spPr>
        <p:txBody>
          <a:bodyPr lIns="0" tIns="0" rIns="0" bIns="0" anchor="t">
            <a:noAutofit/>
          </a:bodyPr>
          <a:lstStyle/>
          <a:p>
            <a:pPr marL="432000" indent="-324000">
              <a:spcAft>
                <a:spcPts val="1406"/>
              </a:spcAft>
              <a:buClr>
                <a:srgbClr val="000000"/>
              </a:buClr>
              <a:buSzPct val="45000"/>
              <a:buFont typeface="Wingdings" charset="2"/>
              <a:buChar char=""/>
            </a:pPr>
            <a:r>
              <a:rPr lang="en-GB" sz="2800" b="0" strike="noStrike" spc="-1" dirty="0">
                <a:solidFill>
                  <a:srgbClr val="003366"/>
                </a:solidFill>
                <a:latin typeface="Cantarell"/>
              </a:rPr>
              <a:t>Did everyone manage to install JASP 0.95.4?</a:t>
            </a:r>
          </a:p>
          <a:p>
            <a:pPr marL="432000" indent="-324000">
              <a:spcAft>
                <a:spcPts val="1406"/>
              </a:spcAft>
              <a:buClr>
                <a:srgbClr val="000000"/>
              </a:buClr>
              <a:buSzPct val="45000"/>
              <a:buFont typeface="Wingdings" charset="2"/>
              <a:buChar char=""/>
            </a:pPr>
            <a:r>
              <a:rPr lang="en-GB" sz="2800" spc="-1" dirty="0">
                <a:solidFill>
                  <a:srgbClr val="003366"/>
                </a:solidFill>
                <a:latin typeface="Cantarell"/>
              </a:rPr>
              <a:t>Reading</a:t>
            </a:r>
          </a:p>
          <a:p>
            <a:pPr marL="864000" lvl="1" indent="-324000">
              <a:spcAft>
                <a:spcPts val="1125"/>
              </a:spcAft>
              <a:buClr>
                <a:srgbClr val="000000"/>
              </a:buClr>
              <a:buSzPct val="75000"/>
              <a:buFont typeface="Wingdings 3" charset="2"/>
              <a:buChar char=""/>
            </a:pPr>
            <a:r>
              <a:rPr lang="en-GB" sz="2400" b="0" strike="noStrike" spc="-1" dirty="0">
                <a:solidFill>
                  <a:srgbClr val="003366"/>
                </a:solidFill>
                <a:latin typeface="Cantarell"/>
                <a:hlinkClick r:id="rId2"/>
              </a:rPr>
              <a:t>https://johnnydoorn.github.io/IntroductionBayesianInference/</a:t>
            </a:r>
            <a:r>
              <a:rPr lang="en-GB" sz="2400" b="0" strike="noStrike" spc="-1" dirty="0">
                <a:solidFill>
                  <a:srgbClr val="003366"/>
                </a:solidFill>
                <a:latin typeface="Cantarell"/>
              </a:rPr>
              <a:t> </a:t>
            </a:r>
          </a:p>
          <a:p>
            <a:pPr marL="432000" indent="-324000">
              <a:spcAft>
                <a:spcPts val="1406"/>
              </a:spcAft>
              <a:buClr>
                <a:srgbClr val="000000"/>
              </a:buClr>
              <a:buSzPct val="45000"/>
              <a:buFont typeface="Wingdings" charset="2"/>
              <a:buChar char=""/>
            </a:pPr>
            <a:r>
              <a:rPr lang="en-GB" sz="2800" b="0" strike="noStrike" spc="-1" dirty="0">
                <a:solidFill>
                  <a:srgbClr val="003366"/>
                </a:solidFill>
                <a:latin typeface="Cantarell"/>
              </a:rPr>
              <a:t>Introduce myself</a:t>
            </a:r>
          </a:p>
          <a:p>
            <a:pPr marL="432000" indent="-324000">
              <a:spcAft>
                <a:spcPts val="1406"/>
              </a:spcAft>
              <a:buClr>
                <a:srgbClr val="000000"/>
              </a:buClr>
              <a:buSzPct val="45000"/>
              <a:buFont typeface="Wingdings" charset="2"/>
              <a:buChar char=""/>
            </a:pPr>
            <a:r>
              <a:rPr lang="en-GB" sz="2800" spc="-1" dirty="0">
                <a:solidFill>
                  <a:srgbClr val="003366"/>
                </a:solidFill>
                <a:latin typeface="Cantarell"/>
              </a:rPr>
              <a:t>Slides </a:t>
            </a:r>
            <a:r>
              <a:rPr lang="en-GB" sz="2800" spc="-1" dirty="0">
                <a:solidFill>
                  <a:srgbClr val="003366"/>
                </a:solidFill>
                <a:latin typeface="Cantarell"/>
                <a:sym typeface="Wingdings" pitchFamily="2" charset="2"/>
              </a:rPr>
              <a:t></a:t>
            </a:r>
            <a:br>
              <a:rPr lang="en-GB" sz="2800" spc="-1" dirty="0">
                <a:solidFill>
                  <a:srgbClr val="003366"/>
                </a:solidFill>
                <a:latin typeface="Cantarell"/>
                <a:sym typeface="Wingdings" pitchFamily="2" charset="2"/>
              </a:rPr>
            </a:br>
            <a:r>
              <a:rPr lang="en-GB" sz="2800" spc="-1" dirty="0">
                <a:solidFill>
                  <a:srgbClr val="003366"/>
                </a:solidFill>
                <a:latin typeface="Cantarell"/>
                <a:sym typeface="Wingdings" pitchFamily="2" charset="2"/>
                <a:hlinkClick r:id="rId3"/>
              </a:rPr>
              <a:t>www.edu.nl/4qenh</a:t>
            </a:r>
            <a:r>
              <a:rPr lang="en-GB" sz="2800" spc="-1" dirty="0">
                <a:solidFill>
                  <a:srgbClr val="003366"/>
                </a:solidFill>
                <a:latin typeface="Cantarell"/>
                <a:sym typeface="Wingdings" pitchFamily="2" charset="2"/>
              </a:rPr>
              <a:t> </a:t>
            </a:r>
            <a:endParaRPr lang="en-GB" sz="2800" b="0" strike="noStrike" spc="-1" dirty="0">
              <a:solidFill>
                <a:srgbClr val="003366"/>
              </a:solidFill>
              <a:latin typeface="Cantarell"/>
            </a:endParaRPr>
          </a:p>
        </p:txBody>
      </p:sp>
      <p:pic>
        <p:nvPicPr>
          <p:cNvPr id="4" name="Picture 3">
            <a:extLst>
              <a:ext uri="{FF2B5EF4-FFF2-40B4-BE49-F238E27FC236}">
                <a16:creationId xmlns:a16="http://schemas.microsoft.com/office/drawing/2014/main" id="{52BE93EA-2075-F0F0-1072-A1C4C2184A19}"/>
              </a:ext>
            </a:extLst>
          </p:cNvPr>
          <p:cNvPicPr>
            <a:picLocks noChangeAspect="1"/>
          </p:cNvPicPr>
          <p:nvPr/>
        </p:nvPicPr>
        <p:blipFill>
          <a:blip r:embed="rId4"/>
          <a:stretch>
            <a:fillRect/>
          </a:stretch>
        </p:blipFill>
        <p:spPr>
          <a:xfrm>
            <a:off x="7933597" y="3574473"/>
            <a:ext cx="2976601" cy="3283527"/>
          </a:xfrm>
          <a:prstGeom prst="rect">
            <a:avLst/>
          </a:prstGeom>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95">
                                            <p:txEl>
                                              <p:pRg st="0" end="0"/>
                                            </p:txEl>
                                          </p:spTgt>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95">
                                            <p:txEl>
                                              <p:pRg st="1" end="1"/>
                                            </p:txEl>
                                          </p:spTgt>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9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9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gn="ctr">
              <a:lnSpc>
                <a:spcPct val="100000"/>
              </a:lnSpc>
              <a:buNone/>
            </a:pPr>
            <a:r>
              <a:rPr lang="en-US" sz="4400" b="0" strike="noStrike" spc="-1">
                <a:solidFill>
                  <a:srgbClr val="000000"/>
                </a:solidFill>
                <a:latin typeface="Cantarell Extra Bold"/>
                <a:ea typeface="DejaVu Sans"/>
              </a:rPr>
              <a:t>The Scenario for Today</a:t>
            </a:r>
            <a:endParaRPr lang="en-GB" sz="4400" b="0" strike="noStrike" spc="-1">
              <a:solidFill>
                <a:srgbClr val="000000"/>
              </a:solidFill>
              <a:latin typeface="Cantarell Extra Bold"/>
            </a:endParaRPr>
          </a:p>
        </p:txBody>
      </p:sp>
      <p:grpSp>
        <p:nvGrpSpPr>
          <p:cNvPr id="215" name="Group 214"/>
          <p:cNvGrpSpPr/>
          <p:nvPr/>
        </p:nvGrpSpPr>
        <p:grpSpPr>
          <a:xfrm>
            <a:off x="2210040" y="1828800"/>
            <a:ext cx="7771680" cy="3382560"/>
            <a:chOff x="2210040" y="1828800"/>
            <a:chExt cx="7771680" cy="3382560"/>
          </a:xfrm>
        </p:grpSpPr>
        <p:pic>
          <p:nvPicPr>
            <p:cNvPr id="216" name="Picture 215"/>
            <p:cNvPicPr/>
            <p:nvPr/>
          </p:nvPicPr>
          <p:blipFill>
            <a:blip r:embed="rId2"/>
            <a:stretch/>
          </p:blipFill>
          <p:spPr>
            <a:xfrm>
              <a:off x="2210040" y="1828800"/>
              <a:ext cx="3382560" cy="3382560"/>
            </a:xfrm>
            <a:prstGeom prst="rect">
              <a:avLst/>
            </a:prstGeom>
            <a:ln w="0">
              <a:noFill/>
            </a:ln>
          </p:spPr>
        </p:pic>
        <p:sp>
          <p:nvSpPr>
            <p:cNvPr id="217" name="CustomShape 5"/>
            <p:cNvSpPr/>
            <p:nvPr/>
          </p:nvSpPr>
          <p:spPr>
            <a:xfrm>
              <a:off x="5593320" y="3526200"/>
              <a:ext cx="1279440" cy="770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4800" b="0" strike="noStrike" spc="-1">
                  <a:solidFill>
                    <a:srgbClr val="000000"/>
                  </a:solidFill>
                  <a:latin typeface="Arial"/>
                  <a:ea typeface="DejaVu Sans"/>
                </a:rPr>
                <a:t>vs</a:t>
              </a:r>
              <a:endParaRPr lang="en" sz="4800" b="0" strike="noStrike" spc="-1">
                <a:solidFill>
                  <a:srgbClr val="000000"/>
                </a:solidFill>
                <a:latin typeface="Arial"/>
              </a:endParaRPr>
            </a:p>
          </p:txBody>
        </p:sp>
        <p:pic>
          <p:nvPicPr>
            <p:cNvPr id="218" name="Picture 217"/>
            <p:cNvPicPr/>
            <p:nvPr/>
          </p:nvPicPr>
          <p:blipFill>
            <a:blip r:embed="rId3"/>
            <a:stretch/>
          </p:blipFill>
          <p:spPr>
            <a:xfrm>
              <a:off x="6740640" y="2593800"/>
              <a:ext cx="3241080" cy="2160360"/>
            </a:xfrm>
            <a:prstGeom prst="rect">
              <a:avLst/>
            </a:prstGeom>
            <a:ln w="0">
              <a:noFill/>
            </a:ln>
          </p:spPr>
        </p:pic>
      </p:grpSp>
      <p:sp>
        <p:nvSpPr>
          <p:cNvPr id="219" name="CustomShape 34"/>
          <p:cNvSpPr/>
          <p:nvPr/>
        </p:nvSpPr>
        <p:spPr>
          <a:xfrm>
            <a:off x="4223880" y="5211360"/>
            <a:ext cx="4464360" cy="874080"/>
          </a:xfrm>
          <a:prstGeom prst="rect">
            <a:avLst/>
          </a:prstGeom>
          <a:solidFill>
            <a:srgbClr val="B4C7DC"/>
          </a:solidFill>
          <a:ln w="57240">
            <a:solidFill>
              <a:srgbClr val="A3238E"/>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2100" b="0" strike="noStrike" spc="-1">
                <a:solidFill>
                  <a:srgbClr val="000000"/>
                </a:solidFill>
                <a:latin typeface="Cantarell"/>
                <a:ea typeface="AR PL SungtiL GB"/>
              </a:rPr>
              <a:t>What is the proportion of Mac users in the population?</a:t>
            </a:r>
            <a:endParaRPr lang="en" sz="2100" b="0" strike="noStrike" spc="-1">
              <a:solidFill>
                <a:srgbClr val="000000"/>
              </a:solidFill>
              <a:latin typeface="Cantarel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 name="Picture 219"/>
          <p:cNvPicPr/>
          <p:nvPr/>
        </p:nvPicPr>
        <p:blipFill>
          <a:blip r:embed="rId2"/>
          <a:stretch/>
        </p:blipFill>
        <p:spPr>
          <a:xfrm>
            <a:off x="1689480" y="2787840"/>
            <a:ext cx="8851320" cy="1824480"/>
          </a:xfrm>
          <a:prstGeom prst="rect">
            <a:avLst/>
          </a:prstGeom>
          <a:ln w="0">
            <a:noFill/>
          </a:ln>
        </p:spPr>
      </p:pic>
      <p:sp>
        <p:nvSpPr>
          <p:cNvPr id="221"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r>
              <a:rPr lang="en-GB" sz="4400" b="0" strike="noStrike" spc="-1">
                <a:solidFill>
                  <a:srgbClr val="000000"/>
                </a:solidFill>
                <a:latin typeface="Cantarell Extra Bold"/>
              </a:rPr>
              <a:t>Bayes’ Theorem</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CustomShape 35"/>
          <p:cNvSpPr/>
          <p:nvPr/>
        </p:nvSpPr>
        <p:spPr>
          <a:xfrm>
            <a:off x="837720" y="365040"/>
            <a:ext cx="10508400" cy="1318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223" name="CustomShape 37"/>
          <p:cNvSpPr/>
          <p:nvPr/>
        </p:nvSpPr>
        <p:spPr>
          <a:xfrm>
            <a:off x="2034000" y="1542240"/>
            <a:ext cx="8118360" cy="1196640"/>
          </a:xfrm>
          <a:prstGeom prst="rect">
            <a:avLst/>
          </a:prstGeom>
          <a:solidFill>
            <a:srgbClr val="C2E0AE"/>
          </a:solidFill>
          <a:ln w="29160">
            <a:solidFill>
              <a:srgbClr val="21409A"/>
            </a:solidFill>
            <a:round/>
          </a:ln>
        </p:spPr>
        <p:style>
          <a:lnRef idx="0">
            <a:scrgbClr r="0" g="0" b="0"/>
          </a:lnRef>
          <a:fillRef idx="0">
            <a:scrgbClr r="0" g="0" b="0"/>
          </a:fillRef>
          <a:effectRef idx="0">
            <a:scrgbClr r="0" g="0" b="0"/>
          </a:effectRef>
          <a:fontRef idx="minor"/>
        </p:style>
        <p:txBody>
          <a:bodyPr lIns="14400" tIns="14400" rIns="14400" bIns="14400" anchor="ctr">
            <a:noAutofit/>
          </a:bodyPr>
          <a:lstStyle/>
          <a:p>
            <a:pPr algn="ctr">
              <a:lnSpc>
                <a:spcPct val="100000"/>
              </a:lnSpc>
            </a:pPr>
            <a:r>
              <a:rPr lang="en-US" sz="3200" b="0" strike="noStrike" spc="-1">
                <a:solidFill>
                  <a:srgbClr val="000000"/>
                </a:solidFill>
                <a:latin typeface="Cantarell"/>
                <a:ea typeface="AR PL SungtiL GB"/>
              </a:rPr>
              <a:t>We can replace “A” and “B”, with parameter value “</a:t>
            </a:r>
            <a:r>
              <a:rPr lang="en-US" sz="3200" b="0" i="1" strike="noStrike" spc="-1">
                <a:solidFill>
                  <a:srgbClr val="000000"/>
                </a:solidFill>
                <a:latin typeface="Cantarell"/>
                <a:ea typeface="Arial"/>
              </a:rPr>
              <a:t>θ” </a:t>
            </a:r>
            <a:r>
              <a:rPr lang="en-US" sz="3200" b="0" strike="noStrike" spc="-1">
                <a:solidFill>
                  <a:srgbClr val="000000"/>
                </a:solidFill>
                <a:latin typeface="Cantarell"/>
                <a:ea typeface="Arial"/>
              </a:rPr>
              <a:t>and observed “data”</a:t>
            </a:r>
            <a:endParaRPr lang="en" sz="3200" b="0" strike="noStrike" spc="-1">
              <a:solidFill>
                <a:srgbClr val="000000"/>
              </a:solidFill>
              <a:latin typeface="Arial"/>
            </a:endParaRPr>
          </a:p>
        </p:txBody>
      </p:sp>
      <p:pic>
        <p:nvPicPr>
          <p:cNvPr id="224" name="Picture 223"/>
          <p:cNvPicPr/>
          <p:nvPr/>
        </p:nvPicPr>
        <p:blipFill>
          <a:blip r:embed="rId2"/>
          <a:stretch/>
        </p:blipFill>
        <p:spPr>
          <a:xfrm>
            <a:off x="1763640" y="3542040"/>
            <a:ext cx="8659440" cy="1580040"/>
          </a:xfrm>
          <a:prstGeom prst="rect">
            <a:avLst/>
          </a:prstGeom>
          <a:ln w="0">
            <a:noFill/>
          </a:ln>
        </p:spPr>
      </p:pic>
      <p:sp>
        <p:nvSpPr>
          <p:cNvPr id="225"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r>
              <a:rPr lang="en-GB" sz="2800" b="0" strike="noStrike" spc="-1">
                <a:solidFill>
                  <a:srgbClr val="000000"/>
                </a:solidFill>
                <a:latin typeface="Cantarell Extra Bold"/>
              </a:rPr>
              <a:t>Applying Bayes’ Theorem to Statistical Inference</a:t>
            </a: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CustomShape 39"/>
          <p:cNvSpPr/>
          <p:nvPr/>
        </p:nvSpPr>
        <p:spPr>
          <a:xfrm>
            <a:off x="837720" y="365040"/>
            <a:ext cx="10508400" cy="1318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227" name="CustomShape 41"/>
          <p:cNvSpPr/>
          <p:nvPr/>
        </p:nvSpPr>
        <p:spPr>
          <a:xfrm>
            <a:off x="609120" y="273600"/>
            <a:ext cx="10967760" cy="1140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228" name="CustomShape 42"/>
          <p:cNvSpPr/>
          <p:nvPr/>
        </p:nvSpPr>
        <p:spPr>
          <a:xfrm>
            <a:off x="2034000" y="1542240"/>
            <a:ext cx="8118360" cy="1196640"/>
          </a:xfrm>
          <a:prstGeom prst="rect">
            <a:avLst/>
          </a:prstGeom>
          <a:solidFill>
            <a:srgbClr val="C2E0AE"/>
          </a:solidFill>
          <a:ln w="29160">
            <a:solidFill>
              <a:srgbClr val="21409A"/>
            </a:solidFill>
            <a:round/>
          </a:ln>
        </p:spPr>
        <p:style>
          <a:lnRef idx="0">
            <a:scrgbClr r="0" g="0" b="0"/>
          </a:lnRef>
          <a:fillRef idx="0">
            <a:scrgbClr r="0" g="0" b="0"/>
          </a:fillRef>
          <a:effectRef idx="0">
            <a:scrgbClr r="0" g="0" b="0"/>
          </a:effectRef>
          <a:fontRef idx="minor"/>
        </p:style>
        <p:txBody>
          <a:bodyPr lIns="14400" tIns="14400" rIns="14400" bIns="14400" anchor="ctr">
            <a:noAutofit/>
          </a:bodyPr>
          <a:lstStyle/>
          <a:p>
            <a:pPr algn="ctr">
              <a:lnSpc>
                <a:spcPct val="100000"/>
              </a:lnSpc>
            </a:pPr>
            <a:r>
              <a:rPr lang="en-US" sz="3200" b="0" strike="noStrike" spc="-1">
                <a:solidFill>
                  <a:srgbClr val="000000"/>
                </a:solidFill>
                <a:latin typeface="Cantarell"/>
                <a:ea typeface="DejaVu Sans"/>
              </a:rPr>
              <a:t>We can rewrite the theorem slightly:</a:t>
            </a:r>
            <a:endParaRPr lang="en" sz="3200" b="0" strike="noStrike" spc="-1">
              <a:solidFill>
                <a:srgbClr val="000000"/>
              </a:solidFill>
              <a:latin typeface="Arial"/>
            </a:endParaRPr>
          </a:p>
        </p:txBody>
      </p:sp>
      <p:pic>
        <p:nvPicPr>
          <p:cNvPr id="229" name="Picture 228"/>
          <p:cNvPicPr/>
          <p:nvPr/>
        </p:nvPicPr>
        <p:blipFill>
          <a:blip r:embed="rId2"/>
          <a:stretch/>
        </p:blipFill>
        <p:spPr>
          <a:xfrm>
            <a:off x="1453320" y="3396960"/>
            <a:ext cx="9057240" cy="1580040"/>
          </a:xfrm>
          <a:prstGeom prst="rect">
            <a:avLst/>
          </a:prstGeom>
          <a:ln w="0">
            <a:noFill/>
          </a:ln>
        </p:spPr>
      </p:pic>
      <p:sp>
        <p:nvSpPr>
          <p:cNvPr id="230" name="CustomShape 43"/>
          <p:cNvSpPr/>
          <p:nvPr/>
        </p:nvSpPr>
        <p:spPr>
          <a:xfrm>
            <a:off x="609480" y="273600"/>
            <a:ext cx="10967760" cy="1140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endParaRPr lang="en" sz="1800" b="0" strike="noStrike" spc="-1">
              <a:solidFill>
                <a:srgbClr val="000000"/>
              </a:solidFill>
              <a:latin typeface="Arial"/>
            </a:endParaRPr>
          </a:p>
        </p:txBody>
      </p:sp>
      <p:sp>
        <p:nvSpPr>
          <p:cNvPr id="231" name="PlaceHolder 1"/>
          <p:cNvSpPr>
            <a:spLocks noGrp="1"/>
          </p:cNvSpPr>
          <p:nvPr>
            <p:ph type="title"/>
          </p:nvPr>
        </p:nvSpPr>
        <p:spPr>
          <a:xfrm>
            <a:off x="1486440" y="115920"/>
            <a:ext cx="9190440" cy="1170000"/>
          </a:xfrm>
          <a:prstGeom prst="rect">
            <a:avLst/>
          </a:prstGeom>
          <a:noFill/>
          <a:ln w="0">
            <a:noFill/>
          </a:ln>
        </p:spPr>
        <p:txBody>
          <a:bodyPr lIns="0" tIns="0" rIns="0" bIns="0" anchor="ctr">
            <a:noAutofit/>
          </a:bodyPr>
          <a:lstStyle/>
          <a:p>
            <a:pPr indent="0">
              <a:lnSpc>
                <a:spcPct val="85000"/>
              </a:lnSpc>
              <a:buNone/>
            </a:pPr>
            <a:r>
              <a:rPr lang="en-GB" sz="2800" b="0" strike="noStrike" spc="-1">
                <a:solidFill>
                  <a:srgbClr val="000000"/>
                </a:solidFill>
                <a:latin typeface="Cantarell Extra Bold"/>
              </a:rPr>
              <a:t>Applying Bayes’ Theorem to Statistical Inference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r>
              <a:rPr lang="en-GB" sz="4000" b="0" strike="noStrike" spc="-1">
                <a:solidFill>
                  <a:srgbClr val="000000"/>
                </a:solidFill>
                <a:latin typeface="Cantarell Extra Bold"/>
              </a:rPr>
              <a:t>Bayesian Knowledge Updating</a:t>
            </a:r>
          </a:p>
        </p:txBody>
      </p:sp>
      <p:pic>
        <p:nvPicPr>
          <p:cNvPr id="233" name="Picture 232"/>
          <p:cNvPicPr/>
          <p:nvPr/>
        </p:nvPicPr>
        <p:blipFill>
          <a:blip r:embed="rId2"/>
          <a:stretch/>
        </p:blipFill>
        <p:spPr>
          <a:xfrm>
            <a:off x="1104480" y="1854720"/>
            <a:ext cx="10044000" cy="2518920"/>
          </a:xfrm>
          <a:prstGeom prst="rect">
            <a:avLst/>
          </a:prstGeom>
          <a:ln w="0">
            <a:noFill/>
          </a:ln>
        </p:spPr>
      </p:pic>
      <p:grpSp>
        <p:nvGrpSpPr>
          <p:cNvPr id="234" name="Group 4"/>
          <p:cNvGrpSpPr/>
          <p:nvPr/>
        </p:nvGrpSpPr>
        <p:grpSpPr>
          <a:xfrm>
            <a:off x="4026960" y="4176720"/>
            <a:ext cx="3604680" cy="2409480"/>
            <a:chOff x="4026960" y="4176720"/>
            <a:chExt cx="3604680" cy="2409480"/>
          </a:xfrm>
        </p:grpSpPr>
        <p:sp>
          <p:nvSpPr>
            <p:cNvPr id="235" name="CustomShape 12"/>
            <p:cNvSpPr/>
            <p:nvPr/>
          </p:nvSpPr>
          <p:spPr>
            <a:xfrm>
              <a:off x="4026960" y="4887360"/>
              <a:ext cx="3604680" cy="1698840"/>
            </a:xfrm>
            <a:prstGeom prst="rect">
              <a:avLst/>
            </a:prstGeom>
            <a:solidFill>
              <a:srgbClr val="ADD58A"/>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2000" b="0" strike="noStrike" spc="-1">
                  <a:solidFill>
                    <a:srgbClr val="000000"/>
                  </a:solidFill>
                  <a:latin typeface="Arial"/>
                  <a:ea typeface="AR PL SungtiL GB"/>
                </a:rPr>
                <a:t>In the context of statistical analysis, the “world” refers to values of a parameter, such as the population proportion, or population correlation</a:t>
              </a:r>
              <a:endParaRPr lang="en" sz="2000" b="0" strike="noStrike" spc="-1">
                <a:solidFill>
                  <a:srgbClr val="000000"/>
                </a:solidFill>
                <a:latin typeface="Arial"/>
              </a:endParaRPr>
            </a:p>
          </p:txBody>
        </p:sp>
        <p:sp>
          <p:nvSpPr>
            <p:cNvPr id="236" name="Line 16"/>
            <p:cNvSpPr/>
            <p:nvPr/>
          </p:nvSpPr>
          <p:spPr>
            <a:xfrm>
              <a:off x="5831640" y="4176720"/>
              <a:ext cx="360" cy="710280"/>
            </a:xfrm>
            <a:prstGeom prst="line">
              <a:avLst/>
            </a:prstGeom>
            <a:ln w="57240">
              <a:solidFill>
                <a:srgbClr val="F58220"/>
              </a:solidFill>
              <a:round/>
            </a:ln>
          </p:spPr>
          <p:style>
            <a:lnRef idx="0">
              <a:scrgbClr r="0" g="0" b="0"/>
            </a:lnRef>
            <a:fillRef idx="0">
              <a:scrgbClr r="0" g="0" b="0"/>
            </a:fillRef>
            <a:effectRef idx="0">
              <a:scrgbClr r="0" g="0" b="0"/>
            </a:effectRef>
            <a:fontRef idx="minor"/>
          </p:style>
          <p:txBody>
            <a:bodyPr lIns="90000" tIns="45000" rIns="90000" bIns="45000" anchor="t" anchorCtr="1">
              <a:noAutofit/>
            </a:bodyPr>
            <a:lstStyle/>
            <a:p>
              <a:endParaRPr lang="en" sz="1800" b="0" strike="noStrike" spc="-1">
                <a:solidFill>
                  <a:srgbClr val="000000"/>
                </a:solidFill>
                <a:latin typeface="Arial"/>
              </a:endParaRPr>
            </a:p>
          </p:txBody>
        </p:sp>
      </p:gr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CustomShape 258"/>
          <p:cNvSpPr/>
          <p:nvPr/>
        </p:nvSpPr>
        <p:spPr>
          <a:xfrm>
            <a:off x="1113120" y="2072520"/>
            <a:ext cx="7470000" cy="39729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marL="216000" indent="-214200">
              <a:lnSpc>
                <a:spcPct val="100000"/>
              </a:lnSpc>
              <a:buClr>
                <a:srgbClr val="000000"/>
              </a:buClr>
              <a:buSzPct val="45000"/>
              <a:buFont typeface="Wingdings" charset="2"/>
              <a:buChar char=""/>
            </a:pPr>
            <a:r>
              <a:rPr lang="en-US" sz="2800" b="0" strike="noStrike" spc="-1">
                <a:solidFill>
                  <a:srgbClr val="000000"/>
                </a:solidFill>
                <a:latin typeface="Cantarell"/>
                <a:ea typeface="DejaVu Sans"/>
              </a:rPr>
              <a:t>The prior distribution reflects our beliefs about the parameter, </a:t>
            </a:r>
            <a:r>
              <a:rPr lang="en-US" sz="2800" b="1" strike="noStrike" spc="-1">
                <a:solidFill>
                  <a:srgbClr val="000000"/>
                </a:solidFill>
                <a:latin typeface="Cantarell"/>
                <a:ea typeface="DejaVu Sans"/>
              </a:rPr>
              <a:t>before</a:t>
            </a:r>
            <a:r>
              <a:rPr lang="en-US" sz="2800" b="0" strike="noStrike" spc="-1">
                <a:solidFill>
                  <a:srgbClr val="000000"/>
                </a:solidFill>
                <a:latin typeface="Cantarell"/>
                <a:ea typeface="DejaVu Sans"/>
              </a:rPr>
              <a:t> observing the data</a:t>
            </a:r>
            <a:br>
              <a:rPr sz="1600"/>
            </a:br>
            <a:r>
              <a:rPr lang="en-US" sz="2800" b="0" strike="noStrike" spc="-1">
                <a:solidFill>
                  <a:srgbClr val="000000"/>
                </a:solidFill>
                <a:latin typeface="Cantarell"/>
                <a:ea typeface="DejaVu Sans"/>
              </a:rPr>
              <a:t> </a:t>
            </a:r>
            <a:endParaRPr lang="en" sz="2800" b="0" strike="noStrike" spc="-1">
              <a:solidFill>
                <a:srgbClr val="000000"/>
              </a:solidFill>
              <a:latin typeface="Arial"/>
            </a:endParaRPr>
          </a:p>
          <a:p>
            <a:pPr marL="216000" indent="-214200">
              <a:lnSpc>
                <a:spcPct val="100000"/>
              </a:lnSpc>
              <a:buClr>
                <a:srgbClr val="000000"/>
              </a:buClr>
              <a:buSzPct val="45000"/>
              <a:buFont typeface="Wingdings" charset="2"/>
              <a:buChar char=""/>
            </a:pPr>
            <a:r>
              <a:rPr lang="en-US" sz="2800" b="0" strike="noStrike" spc="-1">
                <a:solidFill>
                  <a:srgbClr val="000000"/>
                </a:solidFill>
                <a:latin typeface="Cantarell"/>
                <a:ea typeface="DejaVu Sans"/>
              </a:rPr>
              <a:t>In other words, one of the models we have seen so far!</a:t>
            </a:r>
            <a:endParaRPr lang="en" sz="2800" b="0" strike="noStrike" spc="-1">
              <a:solidFill>
                <a:srgbClr val="000000"/>
              </a:solidFill>
              <a:latin typeface="Arial"/>
            </a:endParaRPr>
          </a:p>
          <a:p>
            <a:pPr>
              <a:lnSpc>
                <a:spcPct val="100000"/>
              </a:lnSpc>
            </a:pPr>
            <a:endParaRPr lang="en" sz="3200" b="0" strike="noStrike" spc="-1">
              <a:solidFill>
                <a:srgbClr val="000000"/>
              </a:solidFill>
              <a:latin typeface="Arial"/>
            </a:endParaRPr>
          </a:p>
          <a:p>
            <a:pPr>
              <a:lnSpc>
                <a:spcPct val="100000"/>
              </a:lnSpc>
            </a:pPr>
            <a:endParaRPr lang="en" sz="3200" b="0" strike="noStrike" spc="-1">
              <a:solidFill>
                <a:srgbClr val="000000"/>
              </a:solidFill>
              <a:latin typeface="Arial"/>
            </a:endParaRPr>
          </a:p>
        </p:txBody>
      </p:sp>
      <p:sp>
        <p:nvSpPr>
          <p:cNvPr id="238" name="PlaceHolder 1"/>
          <p:cNvSpPr>
            <a:spLocks noGrp="1"/>
          </p:cNvSpPr>
          <p:nvPr>
            <p:ph type="title"/>
          </p:nvPr>
        </p:nvSpPr>
        <p:spPr>
          <a:xfrm>
            <a:off x="1487880" y="38880"/>
            <a:ext cx="9190440" cy="1324440"/>
          </a:xfrm>
          <a:prstGeom prst="rect">
            <a:avLst/>
          </a:prstGeom>
          <a:noFill/>
          <a:ln w="0">
            <a:noFill/>
          </a:ln>
        </p:spPr>
        <p:txBody>
          <a:bodyPr lIns="0" tIns="0" rIns="0" bIns="0" anchor="ctr">
            <a:noAutofit/>
          </a:bodyPr>
          <a:lstStyle/>
          <a:p>
            <a:pPr indent="0">
              <a:lnSpc>
                <a:spcPct val="115000"/>
              </a:lnSpc>
              <a:spcBef>
                <a:spcPts val="567"/>
              </a:spcBef>
              <a:spcAft>
                <a:spcPts val="567"/>
              </a:spcAft>
              <a:buNone/>
            </a:pPr>
            <a:r>
              <a:rPr lang="en-GB" sz="3200" b="0" strike="noStrike" spc="-1">
                <a:solidFill>
                  <a:srgbClr val="000000"/>
                </a:solidFill>
                <a:latin typeface="Cantarell Extra Bold"/>
                <a:ea typeface="Microsoft YaHei"/>
              </a:rPr>
              <a:t>Estimating a Proportion: </a:t>
            </a:r>
            <a:br>
              <a:rPr sz="3200"/>
            </a:br>
            <a:r>
              <a:rPr lang="en-GB" sz="3200" b="0" strike="noStrike" spc="-1">
                <a:solidFill>
                  <a:srgbClr val="000000"/>
                </a:solidFill>
                <a:latin typeface="Cantarell Extra Bold"/>
                <a:ea typeface="Microsoft YaHei"/>
              </a:rPr>
              <a:t>Prior Distribution</a:t>
            </a:r>
            <a:endParaRPr lang="en-GB" sz="3200" b="0" strike="noStrike" spc="-1">
              <a:solidFill>
                <a:srgbClr val="000000"/>
              </a:solidFill>
              <a:latin typeface="Cantarell Extra Bold"/>
            </a:endParaRPr>
          </a:p>
        </p:txBody>
      </p:sp>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 presetClass="entr" fill="hold" nodeType="withEffect">
                                  <p:stCondLst>
                                    <p:cond delay="0"/>
                                  </p:stCondLst>
                                  <p:childTnLst>
                                    <p:set>
                                      <p:cBhvr>
                                        <p:cTn id="6" dur="1" fill="hold">
                                          <p:stCondLst>
                                            <p:cond delay="0"/>
                                          </p:stCondLst>
                                        </p:cTn>
                                        <p:tgtEl>
                                          <p:spTgt spid="23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9" name="Picture 238"/>
          <p:cNvPicPr/>
          <p:nvPr/>
        </p:nvPicPr>
        <p:blipFill>
          <a:blip r:embed="rId2"/>
          <a:stretch/>
        </p:blipFill>
        <p:spPr>
          <a:xfrm>
            <a:off x="2835000" y="2613240"/>
            <a:ext cx="6490440" cy="4326120"/>
          </a:xfrm>
          <a:prstGeom prst="rect">
            <a:avLst/>
          </a:prstGeom>
          <a:ln w="0">
            <a:noFill/>
          </a:ln>
        </p:spPr>
      </p:pic>
      <p:sp>
        <p:nvSpPr>
          <p:cNvPr id="240" name="PlaceHolder 1"/>
          <p:cNvSpPr>
            <a:spLocks noGrp="1"/>
          </p:cNvSpPr>
          <p:nvPr>
            <p:ph type="title"/>
          </p:nvPr>
        </p:nvSpPr>
        <p:spPr>
          <a:xfrm>
            <a:off x="1487520" y="38880"/>
            <a:ext cx="9190440" cy="1324440"/>
          </a:xfrm>
          <a:prstGeom prst="rect">
            <a:avLst/>
          </a:prstGeom>
          <a:noFill/>
          <a:ln w="0">
            <a:noFill/>
          </a:ln>
        </p:spPr>
        <p:txBody>
          <a:bodyPr lIns="0" tIns="0" rIns="0" bIns="0" anchor="ctr">
            <a:noAutofit/>
          </a:bodyPr>
          <a:lstStyle/>
          <a:p>
            <a:pPr indent="0">
              <a:lnSpc>
                <a:spcPct val="115000"/>
              </a:lnSpc>
              <a:spcBef>
                <a:spcPts val="567"/>
              </a:spcBef>
              <a:spcAft>
                <a:spcPts val="567"/>
              </a:spcAft>
              <a:buNone/>
            </a:pPr>
            <a:r>
              <a:rPr lang="en-GB" sz="3200" b="0" strike="noStrike" spc="-1">
                <a:solidFill>
                  <a:srgbClr val="000000"/>
                </a:solidFill>
                <a:latin typeface="Cantarell Extra Bold"/>
                <a:ea typeface="Microsoft YaHei"/>
              </a:rPr>
              <a:t>Estimating a Proportion: </a:t>
            </a:r>
            <a:br>
              <a:rPr sz="3200"/>
            </a:br>
            <a:r>
              <a:rPr lang="en-GB" sz="3200" b="0" strike="noStrike" spc="-1">
                <a:solidFill>
                  <a:srgbClr val="000000"/>
                </a:solidFill>
                <a:latin typeface="Cantarell Extra Bold"/>
                <a:ea typeface="Microsoft YaHei"/>
              </a:rPr>
              <a:t>Prior Distribution</a:t>
            </a:r>
            <a:endParaRPr lang="en-GB" sz="3200" b="0" strike="noStrike" spc="-1">
              <a:solidFill>
                <a:srgbClr val="000000"/>
              </a:solidFill>
              <a:latin typeface="Cantarell Extra Bold"/>
            </a:endParaRPr>
          </a:p>
        </p:txBody>
      </p:sp>
      <p:sp>
        <p:nvSpPr>
          <p:cNvPr id="241" name="PlaceHolder 2"/>
          <p:cNvSpPr>
            <a:spLocks noGrp="1"/>
          </p:cNvSpPr>
          <p:nvPr>
            <p:ph/>
          </p:nvPr>
        </p:nvSpPr>
        <p:spPr>
          <a:xfrm>
            <a:off x="1486440" y="1630800"/>
            <a:ext cx="9614520" cy="4525920"/>
          </a:xfrm>
          <a:prstGeom prst="rect">
            <a:avLst/>
          </a:prstGeom>
          <a:noFill/>
          <a:ln w="0">
            <a:noFill/>
          </a:ln>
        </p:spPr>
        <p:txBody>
          <a:bodyPr lIns="0" tIns="0" rIns="0" bIns="0" anchor="t">
            <a:noAutofit/>
          </a:bodyPr>
          <a:lstStyle/>
          <a:p>
            <a:pPr marL="432000" indent="-324000" algn="ctr">
              <a:spcAft>
                <a:spcPts val="1406"/>
              </a:spcAft>
              <a:buClr>
                <a:srgbClr val="000000"/>
              </a:buClr>
              <a:buSzPct val="45000"/>
              <a:buFont typeface="Wingdings" charset="2"/>
              <a:buChar char=""/>
            </a:pPr>
            <a:r>
              <a:rPr lang="en-GB" sz="2800" b="0" strike="noStrike" spc="-1">
                <a:solidFill>
                  <a:srgbClr val="003366"/>
                </a:solidFill>
                <a:latin typeface="Cantarell"/>
              </a:rPr>
              <a:t>Let’s use the Beta prior distribution with a = 2, b = 4</a:t>
            </a:r>
          </a:p>
          <a:p>
            <a:pPr marL="432000" indent="-324000" algn="ctr">
              <a:spcAft>
                <a:spcPts val="1406"/>
              </a:spcAft>
              <a:buClr>
                <a:srgbClr val="000000"/>
              </a:buClr>
              <a:buSzPct val="45000"/>
              <a:buFont typeface="Wingdings" charset="2"/>
              <a:buChar char=""/>
            </a:pPr>
            <a:r>
              <a:rPr lang="en-GB" sz="2800" b="0" strike="noStrike" spc="-1">
                <a:solidFill>
                  <a:srgbClr val="003366"/>
                </a:solidFill>
                <a:latin typeface="Cantarell"/>
              </a:rPr>
              <a:t>(would you use a different prior?)</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r>
              <a:rPr lang="en-GB" sz="4000" b="0" strike="noStrike" spc="-1">
                <a:solidFill>
                  <a:srgbClr val="000000"/>
                </a:solidFill>
                <a:latin typeface="Cantarell Extra Bold"/>
              </a:rPr>
              <a:t>Bayesian Knowledge Updating</a:t>
            </a:r>
          </a:p>
        </p:txBody>
      </p:sp>
      <p:pic>
        <p:nvPicPr>
          <p:cNvPr id="243" name="Picture 242"/>
          <p:cNvPicPr/>
          <p:nvPr/>
        </p:nvPicPr>
        <p:blipFill>
          <a:blip r:embed="rId2"/>
          <a:stretch/>
        </p:blipFill>
        <p:spPr>
          <a:xfrm>
            <a:off x="1104480" y="1854720"/>
            <a:ext cx="10044000" cy="2518920"/>
          </a:xfrm>
          <a:prstGeom prst="rect">
            <a:avLst/>
          </a:prstGeom>
          <a:ln w="0">
            <a:noFill/>
          </a:ln>
        </p:spPr>
      </p:pic>
      <p:grpSp>
        <p:nvGrpSpPr>
          <p:cNvPr id="244" name="Group 7"/>
          <p:cNvGrpSpPr/>
          <p:nvPr/>
        </p:nvGrpSpPr>
        <p:grpSpPr>
          <a:xfrm>
            <a:off x="7877160" y="4409640"/>
            <a:ext cx="3604680" cy="1410120"/>
            <a:chOff x="7877160" y="4409640"/>
            <a:chExt cx="3604680" cy="1410120"/>
          </a:xfrm>
        </p:grpSpPr>
        <p:sp>
          <p:nvSpPr>
            <p:cNvPr id="245" name="CustomShape 38"/>
            <p:cNvSpPr/>
            <p:nvPr/>
          </p:nvSpPr>
          <p:spPr>
            <a:xfrm>
              <a:off x="7877160" y="4825440"/>
              <a:ext cx="3604680" cy="994320"/>
            </a:xfrm>
            <a:prstGeom prst="rect">
              <a:avLst/>
            </a:prstGeom>
            <a:solidFill>
              <a:srgbClr val="ADD58A"/>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2000" b="0" strike="noStrike" spc="-1">
                  <a:solidFill>
                    <a:srgbClr val="000000"/>
                  </a:solidFill>
                  <a:latin typeface="Arial"/>
                  <a:ea typeface="AR PL SungtiL GB"/>
                </a:rPr>
                <a:t>We update our prior knowledge by observing data</a:t>
              </a:r>
              <a:endParaRPr lang="en" sz="2000" b="0" strike="noStrike" spc="-1">
                <a:solidFill>
                  <a:srgbClr val="000000"/>
                </a:solidFill>
                <a:latin typeface="Arial"/>
              </a:endParaRPr>
            </a:p>
          </p:txBody>
        </p:sp>
        <p:sp>
          <p:nvSpPr>
            <p:cNvPr id="246" name="Line 17"/>
            <p:cNvSpPr/>
            <p:nvPr/>
          </p:nvSpPr>
          <p:spPr>
            <a:xfrm>
              <a:off x="9681840" y="4409640"/>
              <a:ext cx="360" cy="415800"/>
            </a:xfrm>
            <a:prstGeom prst="line">
              <a:avLst/>
            </a:prstGeom>
            <a:ln w="57240">
              <a:solidFill>
                <a:srgbClr val="F58220"/>
              </a:solidFill>
              <a:round/>
            </a:ln>
          </p:spPr>
          <p:style>
            <a:lnRef idx="0">
              <a:scrgbClr r="0" g="0" b="0"/>
            </a:lnRef>
            <a:fillRef idx="0">
              <a:scrgbClr r="0" g="0" b="0"/>
            </a:fillRef>
            <a:effectRef idx="0">
              <a:scrgbClr r="0" g="0" b="0"/>
            </a:effectRef>
            <a:fontRef idx="minor"/>
          </p:style>
          <p:txBody>
            <a:bodyPr lIns="90000" tIns="45000" rIns="90000" bIns="45000" anchor="t" anchorCtr="1">
              <a:noAutofit/>
            </a:bodyPr>
            <a:lstStyle/>
            <a:p>
              <a:endParaRPr lang="en" sz="1800" b="0" strike="noStrike" spc="-1">
                <a:solidFill>
                  <a:srgbClr val="000000"/>
                </a:solidFill>
                <a:latin typeface="Aria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PlaceHolder 1"/>
          <p:cNvSpPr>
            <a:spLocks noGrp="1"/>
          </p:cNvSpPr>
          <p:nvPr>
            <p:ph type="title"/>
          </p:nvPr>
        </p:nvSpPr>
        <p:spPr>
          <a:xfrm>
            <a:off x="1487520" y="38880"/>
            <a:ext cx="9190440" cy="1324440"/>
          </a:xfrm>
          <a:prstGeom prst="rect">
            <a:avLst/>
          </a:prstGeom>
          <a:noFill/>
          <a:ln w="0">
            <a:noFill/>
          </a:ln>
        </p:spPr>
        <p:txBody>
          <a:bodyPr lIns="0" tIns="0" rIns="0" bIns="0" anchor="ctr">
            <a:noAutofit/>
          </a:bodyPr>
          <a:lstStyle/>
          <a:p>
            <a:pPr indent="0">
              <a:lnSpc>
                <a:spcPct val="115000"/>
              </a:lnSpc>
              <a:buNone/>
            </a:pPr>
            <a:r>
              <a:rPr lang="en-GB" sz="3200" b="0" strike="noStrike" spc="-1">
                <a:solidFill>
                  <a:srgbClr val="000000"/>
                </a:solidFill>
                <a:latin typeface="Cantarell Extra Bold"/>
              </a:rPr>
              <a:t>Estimating a Proportion: </a:t>
            </a:r>
            <a:br>
              <a:rPr sz="3200"/>
            </a:br>
            <a:r>
              <a:rPr lang="en-GB" sz="3200" b="0" strike="noStrike" spc="-1">
                <a:solidFill>
                  <a:srgbClr val="000000"/>
                </a:solidFill>
                <a:latin typeface="Cantarell Extra Bold"/>
              </a:rPr>
              <a:t>Some Frabricated Data</a:t>
            </a:r>
          </a:p>
        </p:txBody>
      </p:sp>
      <p:sp>
        <p:nvSpPr>
          <p:cNvPr id="248" name="PlaceHolder 2"/>
          <p:cNvSpPr>
            <a:spLocks noGrp="1"/>
          </p:cNvSpPr>
          <p:nvPr>
            <p:ph/>
          </p:nvPr>
        </p:nvSpPr>
        <p:spPr>
          <a:xfrm>
            <a:off x="1486440" y="1846800"/>
            <a:ext cx="9614520" cy="4525920"/>
          </a:xfrm>
          <a:prstGeom prst="rect">
            <a:avLst/>
          </a:prstGeom>
          <a:noFill/>
          <a:ln w="0">
            <a:noFill/>
          </a:ln>
        </p:spPr>
        <p:txBody>
          <a:bodyPr lIns="0" tIns="0" rIns="0" bIns="0" anchor="t">
            <a:noAutofit/>
          </a:bodyPr>
          <a:lstStyle/>
          <a:p>
            <a:pPr marL="432000" indent="-324000" algn="ctr">
              <a:lnSpc>
                <a:spcPct val="100000"/>
              </a:lnSpc>
              <a:spcBef>
                <a:spcPts val="1701"/>
              </a:spcBef>
              <a:spcAft>
                <a:spcPts val="1701"/>
              </a:spcAft>
              <a:buClr>
                <a:srgbClr val="000000"/>
              </a:buClr>
              <a:buSzPct val="45000"/>
              <a:buFont typeface="Wingdings" charset="2"/>
              <a:buChar char=""/>
            </a:pPr>
            <a:r>
              <a:rPr lang="en-US" sz="2800" b="0" strike="noStrike" spc="-1">
                <a:solidFill>
                  <a:srgbClr val="000000"/>
                </a:solidFill>
                <a:latin typeface="Arial"/>
                <a:ea typeface="DejaVu Sans"/>
              </a:rPr>
              <a:t>We observe the following data (n = 10):</a:t>
            </a:r>
            <a:endParaRPr lang="en-GB" sz="2800" b="0" strike="noStrike" spc="-1">
              <a:solidFill>
                <a:srgbClr val="003366"/>
              </a:solidFill>
              <a:latin typeface="Cantarell"/>
            </a:endParaRPr>
          </a:p>
          <a:p>
            <a:pPr marL="432000" indent="-324000" algn="ctr">
              <a:lnSpc>
                <a:spcPct val="100000"/>
              </a:lnSpc>
              <a:spcBef>
                <a:spcPts val="1701"/>
              </a:spcBef>
              <a:spcAft>
                <a:spcPts val="1701"/>
              </a:spcAft>
              <a:buClr>
                <a:srgbClr val="000000"/>
              </a:buClr>
              <a:buSzPct val="45000"/>
              <a:buFont typeface="Wingdings" charset="2"/>
              <a:buChar char=""/>
            </a:pPr>
            <a:r>
              <a:rPr lang="en-US" sz="2800" b="0" strike="noStrike" spc="-1">
                <a:solidFill>
                  <a:srgbClr val="000000"/>
                </a:solidFill>
                <a:latin typeface="Arial"/>
                <a:ea typeface="DejaVu Sans"/>
              </a:rPr>
              <a:t>3 Mac users</a:t>
            </a:r>
            <a:endParaRPr lang="en-GB" sz="2800" b="0" strike="noStrike" spc="-1">
              <a:solidFill>
                <a:srgbClr val="003366"/>
              </a:solidFill>
              <a:latin typeface="Cantarell"/>
            </a:endParaRPr>
          </a:p>
          <a:p>
            <a:pPr marL="432000" indent="-324000" algn="ctr">
              <a:lnSpc>
                <a:spcPct val="100000"/>
              </a:lnSpc>
              <a:spcBef>
                <a:spcPts val="1701"/>
              </a:spcBef>
              <a:spcAft>
                <a:spcPts val="1701"/>
              </a:spcAft>
              <a:buClr>
                <a:srgbClr val="000000"/>
              </a:buClr>
              <a:buSzPct val="45000"/>
              <a:buFont typeface="Wingdings" charset="2"/>
              <a:buChar char=""/>
            </a:pPr>
            <a:r>
              <a:rPr lang="en-US" sz="2800" b="0" strike="noStrike" spc="-1">
                <a:solidFill>
                  <a:srgbClr val="000000"/>
                </a:solidFill>
                <a:latin typeface="Arial"/>
                <a:ea typeface="DejaVu Sans"/>
              </a:rPr>
              <a:t>7 Windows users</a:t>
            </a:r>
            <a:endParaRPr lang="en-GB" sz="2800" b="0" strike="noStrike" spc="-1">
              <a:solidFill>
                <a:srgbClr val="003366"/>
              </a:solidFill>
              <a:latin typeface="Cantarell"/>
            </a:endParaRPr>
          </a:p>
          <a:p>
            <a:pPr marL="432000" indent="-324000" algn="ctr">
              <a:lnSpc>
                <a:spcPct val="100000"/>
              </a:lnSpc>
              <a:spcBef>
                <a:spcPts val="1701"/>
              </a:spcBef>
              <a:spcAft>
                <a:spcPts val="1701"/>
              </a:spcAft>
              <a:buClr>
                <a:srgbClr val="000000"/>
              </a:buClr>
              <a:buSzPct val="45000"/>
              <a:buFont typeface="Wingdings" charset="2"/>
              <a:buChar char=""/>
            </a:pPr>
            <a:r>
              <a:rPr lang="en-US" sz="2800" b="0" strike="noStrike" spc="-1">
                <a:solidFill>
                  <a:srgbClr val="000000"/>
                </a:solidFill>
                <a:latin typeface="Arial"/>
                <a:ea typeface="DejaVu Sans"/>
              </a:rPr>
              <a:t>Our </a:t>
            </a:r>
            <a:r>
              <a:rPr lang="en-US" sz="2800" b="0" i="1" strike="noStrike" spc="-1">
                <a:solidFill>
                  <a:srgbClr val="000000"/>
                </a:solidFill>
                <a:latin typeface="Arial"/>
                <a:ea typeface="DejaVu Sans"/>
              </a:rPr>
              <a:t>statistic</a:t>
            </a:r>
            <a:r>
              <a:rPr lang="en-US" sz="2800" b="0" strike="noStrike" spc="-1">
                <a:solidFill>
                  <a:srgbClr val="000000"/>
                </a:solidFill>
                <a:latin typeface="Arial"/>
                <a:ea typeface="DejaVu Sans"/>
              </a:rPr>
              <a:t> is the observed proportion: 3/10 = 0.3</a:t>
            </a:r>
            <a:endParaRPr lang="en-GB" sz="2800" b="0" strike="noStrike" spc="-1">
              <a:solidFill>
                <a:srgbClr val="003366"/>
              </a:solidFill>
              <a:latin typeface="Cantare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115000"/>
              </a:lnSpc>
              <a:buNone/>
            </a:pPr>
            <a:r>
              <a:rPr lang="en-GB" sz="2800" b="0" strike="noStrike" spc="-1">
                <a:solidFill>
                  <a:srgbClr val="000000"/>
                </a:solidFill>
                <a:latin typeface="Cantarell Extra Bold"/>
              </a:rPr>
              <a:t>Estimating a Proportion: </a:t>
            </a:r>
            <a:br>
              <a:rPr sz="2800"/>
            </a:br>
            <a:r>
              <a:rPr lang="en-GB" sz="2800" b="0" strike="noStrike" spc="-1">
                <a:solidFill>
                  <a:srgbClr val="000000"/>
                </a:solidFill>
                <a:latin typeface="Cantarell Extra Bold"/>
              </a:rPr>
              <a:t>Predictive Updating Factor</a:t>
            </a:r>
          </a:p>
        </p:txBody>
      </p:sp>
      <p:sp>
        <p:nvSpPr>
          <p:cNvPr id="250" name="CustomShape 6"/>
          <p:cNvSpPr/>
          <p:nvPr/>
        </p:nvSpPr>
        <p:spPr>
          <a:xfrm>
            <a:off x="609840" y="1258560"/>
            <a:ext cx="10967040" cy="3971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pic>
        <p:nvPicPr>
          <p:cNvPr id="251" name="Picture 250"/>
          <p:cNvPicPr/>
          <p:nvPr/>
        </p:nvPicPr>
        <p:blipFill>
          <a:blip r:embed="rId2"/>
          <a:srcRect l="62102"/>
          <a:stretch/>
        </p:blipFill>
        <p:spPr>
          <a:xfrm>
            <a:off x="4380120" y="2368080"/>
            <a:ext cx="3427560" cy="1578960"/>
          </a:xfrm>
          <a:prstGeom prst="rect">
            <a:avLst/>
          </a:prstGeom>
          <a:ln w="0">
            <a:noFill/>
          </a:ln>
        </p:spPr>
      </p:pic>
      <p:grpSp>
        <p:nvGrpSpPr>
          <p:cNvPr id="252" name="Group 3"/>
          <p:cNvGrpSpPr/>
          <p:nvPr/>
        </p:nvGrpSpPr>
        <p:grpSpPr>
          <a:xfrm>
            <a:off x="275040" y="2305800"/>
            <a:ext cx="4133520" cy="635400"/>
            <a:chOff x="275040" y="2305800"/>
            <a:chExt cx="4133520" cy="635400"/>
          </a:xfrm>
        </p:grpSpPr>
        <p:sp>
          <p:nvSpPr>
            <p:cNvPr id="253" name="CustomShape 7"/>
            <p:cNvSpPr/>
            <p:nvPr/>
          </p:nvSpPr>
          <p:spPr>
            <a:xfrm>
              <a:off x="275040" y="2305800"/>
              <a:ext cx="3286800" cy="635400"/>
            </a:xfrm>
            <a:prstGeom prst="rect">
              <a:avLst/>
            </a:prstGeom>
            <a:solidFill>
              <a:srgbClr val="ADD58A"/>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Arial"/>
                  <a:ea typeface="AR PL SungtiL GB"/>
                </a:rPr>
                <a:t>The </a:t>
              </a:r>
              <a:r>
                <a:rPr lang="en-US" sz="1600" b="1" strike="noStrike" spc="-1">
                  <a:solidFill>
                    <a:srgbClr val="000000"/>
                  </a:solidFill>
                  <a:latin typeface="Arial"/>
                  <a:ea typeface="AR PL SungtiL GB"/>
                </a:rPr>
                <a:t>likelihood</a:t>
              </a:r>
              <a:r>
                <a:rPr lang="en-US" sz="1600" b="0" strike="noStrike" spc="-1">
                  <a:solidFill>
                    <a:srgbClr val="000000"/>
                  </a:solidFill>
                  <a:latin typeface="Arial"/>
                  <a:ea typeface="AR PL SungtiL GB"/>
                </a:rPr>
                <a:t> of the data, given a certain value of θ in the model</a:t>
              </a:r>
              <a:endParaRPr lang="en" sz="1600" b="0" strike="noStrike" spc="-1">
                <a:solidFill>
                  <a:srgbClr val="000000"/>
                </a:solidFill>
                <a:latin typeface="Arial"/>
              </a:endParaRPr>
            </a:p>
          </p:txBody>
        </p:sp>
        <p:sp>
          <p:nvSpPr>
            <p:cNvPr id="254" name="Line 5"/>
            <p:cNvSpPr/>
            <p:nvPr/>
          </p:nvSpPr>
          <p:spPr>
            <a:xfrm>
              <a:off x="3585600" y="2651400"/>
              <a:ext cx="822960" cy="360"/>
            </a:xfrm>
            <a:prstGeom prst="line">
              <a:avLst/>
            </a:prstGeom>
            <a:ln w="57240">
              <a:solidFill>
                <a:srgbClr val="F58220"/>
              </a:solidFill>
              <a:round/>
              <a:tailEnd type="triangle" w="med" len="med"/>
            </a:ln>
          </p:spPr>
          <p:style>
            <a:lnRef idx="0">
              <a:scrgbClr r="0" g="0" b="0"/>
            </a:lnRef>
            <a:fillRef idx="0">
              <a:scrgbClr r="0" g="0" b="0"/>
            </a:fillRef>
            <a:effectRef idx="0">
              <a:scrgbClr r="0" g="0" b="0"/>
            </a:effectRef>
            <a:fontRef idx="minor"/>
          </p:style>
          <p:txBody>
            <a:bodyPr lIns="90000" tIns="-44640" rIns="90000" bIns="-44640" anchor="t" anchorCtr="1">
              <a:noAutofit/>
            </a:bodyPr>
            <a:lstStyle/>
            <a:p>
              <a:endParaRPr lang="en" sz="1800" b="0" strike="noStrike" spc="-1">
                <a:solidFill>
                  <a:srgbClr val="000000"/>
                </a:solidFill>
                <a:latin typeface="Arial"/>
              </a:endParaRPr>
            </a:p>
          </p:txBody>
        </p:sp>
      </p:grpSp>
      <p:grpSp>
        <p:nvGrpSpPr>
          <p:cNvPr id="255" name="Group 6"/>
          <p:cNvGrpSpPr/>
          <p:nvPr/>
        </p:nvGrpSpPr>
        <p:grpSpPr>
          <a:xfrm>
            <a:off x="7589880" y="3294360"/>
            <a:ext cx="4403520" cy="635400"/>
            <a:chOff x="7589880" y="3294360"/>
            <a:chExt cx="4403520" cy="635400"/>
          </a:xfrm>
        </p:grpSpPr>
        <p:sp>
          <p:nvSpPr>
            <p:cNvPr id="256" name="Line 7"/>
            <p:cNvSpPr/>
            <p:nvPr/>
          </p:nvSpPr>
          <p:spPr>
            <a:xfrm flipH="1">
              <a:off x="7589880" y="3568680"/>
              <a:ext cx="1097280" cy="360"/>
            </a:xfrm>
            <a:prstGeom prst="line">
              <a:avLst/>
            </a:prstGeom>
            <a:ln w="57240">
              <a:solidFill>
                <a:srgbClr val="A3238E"/>
              </a:solidFill>
              <a:round/>
              <a:tailEnd type="triangle" w="med" len="med"/>
            </a:ln>
          </p:spPr>
          <p:style>
            <a:lnRef idx="0">
              <a:scrgbClr r="0" g="0" b="0"/>
            </a:lnRef>
            <a:fillRef idx="0">
              <a:scrgbClr r="0" g="0" b="0"/>
            </a:fillRef>
            <a:effectRef idx="0">
              <a:scrgbClr r="0" g="0" b="0"/>
            </a:effectRef>
            <a:fontRef idx="minor"/>
          </p:style>
          <p:txBody>
            <a:bodyPr lIns="90000" tIns="-44640" rIns="90000" bIns="-44640" anchor="t" anchorCtr="1">
              <a:noAutofit/>
            </a:bodyPr>
            <a:lstStyle/>
            <a:p>
              <a:endParaRPr lang="en" sz="1800" b="0" strike="noStrike" spc="-1">
                <a:solidFill>
                  <a:srgbClr val="000000"/>
                </a:solidFill>
                <a:latin typeface="Arial"/>
              </a:endParaRPr>
            </a:p>
          </p:txBody>
        </p:sp>
        <p:sp>
          <p:nvSpPr>
            <p:cNvPr id="257" name="CustomShape 8"/>
            <p:cNvSpPr/>
            <p:nvPr/>
          </p:nvSpPr>
          <p:spPr>
            <a:xfrm>
              <a:off x="8706600" y="3294360"/>
              <a:ext cx="3286800" cy="635400"/>
            </a:xfrm>
            <a:prstGeom prst="rect">
              <a:avLst/>
            </a:prstGeom>
            <a:solidFill>
              <a:srgbClr val="ADD58A"/>
            </a:solidFill>
            <a:ln w="57240">
              <a:solidFill>
                <a:srgbClr val="A3238E"/>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Arial"/>
                  <a:ea typeface="AR PL SungtiL GB"/>
                </a:rPr>
                <a:t>The </a:t>
              </a:r>
              <a:r>
                <a:rPr lang="en-US" sz="1600" b="1" strike="noStrike" spc="-1">
                  <a:solidFill>
                    <a:srgbClr val="000000"/>
                  </a:solidFill>
                  <a:latin typeface="Arial"/>
                  <a:ea typeface="AR PL SungtiL GB"/>
                </a:rPr>
                <a:t>marginal likelihood</a:t>
              </a:r>
              <a:r>
                <a:rPr lang="en-US" sz="1600" b="0" strike="noStrike" spc="-1">
                  <a:solidFill>
                    <a:srgbClr val="000000"/>
                  </a:solidFill>
                  <a:latin typeface="Arial"/>
                  <a:ea typeface="AR PL SungtiL GB"/>
                </a:rPr>
                <a:t>, across all values of θ in the model</a:t>
              </a:r>
              <a:endParaRPr lang="en" sz="1600" b="0" strike="noStrike" spc="-1">
                <a:solidFill>
                  <a:srgbClr val="000000"/>
                </a:solidFill>
                <a:latin typeface="Arial"/>
              </a:endParaRPr>
            </a:p>
          </p:txBody>
        </p:sp>
      </p:grpSp>
      <p:grpSp>
        <p:nvGrpSpPr>
          <p:cNvPr id="258" name="Group 9"/>
          <p:cNvGrpSpPr/>
          <p:nvPr/>
        </p:nvGrpSpPr>
        <p:grpSpPr>
          <a:xfrm>
            <a:off x="275040" y="2945520"/>
            <a:ext cx="3286800" cy="1915920"/>
            <a:chOff x="275040" y="2945520"/>
            <a:chExt cx="3286800" cy="1915920"/>
          </a:xfrm>
        </p:grpSpPr>
        <p:sp>
          <p:nvSpPr>
            <p:cNvPr id="259" name="CustomShape 10"/>
            <p:cNvSpPr/>
            <p:nvPr/>
          </p:nvSpPr>
          <p:spPr>
            <a:xfrm>
              <a:off x="275040" y="3510720"/>
              <a:ext cx="3286800" cy="1350720"/>
            </a:xfrm>
            <a:prstGeom prst="rect">
              <a:avLst/>
            </a:prstGeom>
            <a:solidFill>
              <a:srgbClr val="ADD58A"/>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Arial"/>
                  <a:ea typeface="AR PL SungtiL GB"/>
                </a:rPr>
                <a:t>This tells us something about how well a specific value of θ predicted the data (i.e., it is the quality of the prediction for this specific value)</a:t>
              </a:r>
              <a:endParaRPr lang="en" sz="1600" b="0" strike="noStrike" spc="-1">
                <a:solidFill>
                  <a:srgbClr val="000000"/>
                </a:solidFill>
                <a:latin typeface="Arial"/>
              </a:endParaRPr>
            </a:p>
          </p:txBody>
        </p:sp>
        <p:sp>
          <p:nvSpPr>
            <p:cNvPr id="260" name="Line 11"/>
            <p:cNvSpPr/>
            <p:nvPr/>
          </p:nvSpPr>
          <p:spPr>
            <a:xfrm>
              <a:off x="1920600" y="2945520"/>
              <a:ext cx="360" cy="564840"/>
            </a:xfrm>
            <a:prstGeom prst="line">
              <a:avLst/>
            </a:prstGeom>
            <a:ln w="57240">
              <a:solidFill>
                <a:srgbClr val="F58220"/>
              </a:solidFill>
              <a:round/>
            </a:ln>
          </p:spPr>
          <p:style>
            <a:lnRef idx="0">
              <a:scrgbClr r="0" g="0" b="0"/>
            </a:lnRef>
            <a:fillRef idx="0">
              <a:scrgbClr r="0" g="0" b="0"/>
            </a:fillRef>
            <a:effectRef idx="0">
              <a:scrgbClr r="0" g="0" b="0"/>
            </a:effectRef>
            <a:fontRef idx="minor"/>
          </p:style>
          <p:txBody>
            <a:bodyPr lIns="90000" tIns="45000" rIns="90000" bIns="45000" anchor="t" anchorCtr="1">
              <a:noAutofit/>
            </a:bodyPr>
            <a:lstStyle/>
            <a:p>
              <a:endParaRPr lang="en" sz="1800" b="0" strike="noStrike" spc="-1">
                <a:solidFill>
                  <a:srgbClr val="000000"/>
                </a:solidFill>
                <a:latin typeface="Arial"/>
              </a:endParaRPr>
            </a:p>
          </p:txBody>
        </p:sp>
      </p:grpSp>
      <p:grpSp>
        <p:nvGrpSpPr>
          <p:cNvPr id="261" name="Group 12"/>
          <p:cNvGrpSpPr/>
          <p:nvPr/>
        </p:nvGrpSpPr>
        <p:grpSpPr>
          <a:xfrm>
            <a:off x="8778600" y="3951360"/>
            <a:ext cx="3286800" cy="1824480"/>
            <a:chOff x="8778600" y="3951360"/>
            <a:chExt cx="3286800" cy="1824480"/>
          </a:xfrm>
        </p:grpSpPr>
        <p:sp>
          <p:nvSpPr>
            <p:cNvPr id="262" name="CustomShape 13"/>
            <p:cNvSpPr/>
            <p:nvPr/>
          </p:nvSpPr>
          <p:spPr>
            <a:xfrm>
              <a:off x="8778600" y="4409280"/>
              <a:ext cx="3286800" cy="1366560"/>
            </a:xfrm>
            <a:prstGeom prst="rect">
              <a:avLst/>
            </a:prstGeom>
            <a:solidFill>
              <a:srgbClr val="ADD58A"/>
            </a:solidFill>
            <a:ln w="57240">
              <a:solidFill>
                <a:srgbClr val="A3238E"/>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Arial"/>
                  <a:ea typeface="AR PL SungtiL GB"/>
                </a:rPr>
                <a:t>This tells us something how well θ predicted the data, </a:t>
              </a:r>
              <a:r>
                <a:rPr lang="en-US" sz="1600" b="1" strike="noStrike" spc="-1">
                  <a:solidFill>
                    <a:srgbClr val="000000"/>
                  </a:solidFill>
                  <a:latin typeface="Arial"/>
                  <a:ea typeface="AR PL SungtiL GB"/>
                </a:rPr>
                <a:t>averaged </a:t>
              </a:r>
              <a:r>
                <a:rPr lang="en-US" sz="1600" b="0" strike="noStrike" spc="-1">
                  <a:solidFill>
                    <a:srgbClr val="000000"/>
                  </a:solidFill>
                  <a:latin typeface="Arial"/>
                  <a:ea typeface="AR PL SungtiL GB"/>
                </a:rPr>
                <a:t>over all possible values of θ (i.e., it is the average quality of the prediction by this model)</a:t>
              </a:r>
              <a:endParaRPr lang="en" sz="1600" b="0" strike="noStrike" spc="-1">
                <a:solidFill>
                  <a:srgbClr val="000000"/>
                </a:solidFill>
                <a:latin typeface="Arial"/>
              </a:endParaRPr>
            </a:p>
          </p:txBody>
        </p:sp>
        <p:sp>
          <p:nvSpPr>
            <p:cNvPr id="263" name="Line 14"/>
            <p:cNvSpPr/>
            <p:nvPr/>
          </p:nvSpPr>
          <p:spPr>
            <a:xfrm>
              <a:off x="10423800" y="3951360"/>
              <a:ext cx="360" cy="457200"/>
            </a:xfrm>
            <a:prstGeom prst="line">
              <a:avLst/>
            </a:prstGeom>
            <a:ln w="57240">
              <a:solidFill>
                <a:srgbClr val="A3238E"/>
              </a:solidFill>
              <a:round/>
            </a:ln>
          </p:spPr>
          <p:style>
            <a:lnRef idx="0">
              <a:scrgbClr r="0" g="0" b="0"/>
            </a:lnRef>
            <a:fillRef idx="0">
              <a:scrgbClr r="0" g="0" b="0"/>
            </a:fillRef>
            <a:effectRef idx="0">
              <a:scrgbClr r="0" g="0" b="0"/>
            </a:effectRef>
            <a:fontRef idx="minor"/>
          </p:style>
          <p:txBody>
            <a:bodyPr lIns="90000" tIns="45000" rIns="90000" bIns="45000" anchor="t" anchorCtr="1">
              <a:noAutofit/>
            </a:bodyPr>
            <a:lstStyle/>
            <a:p>
              <a:endParaRPr lang="en" sz="1800" b="0" strike="noStrike" spc="-1">
                <a:solidFill>
                  <a:srgbClr val="000000"/>
                </a:solidFill>
                <a:latin typeface="Arial"/>
              </a:endParaRPr>
            </a:p>
          </p:txBody>
        </p:sp>
      </p:grpSp>
      <p:sp>
        <p:nvSpPr>
          <p:cNvPr id="264" name="CustomShape 15"/>
          <p:cNvSpPr/>
          <p:nvPr/>
        </p:nvSpPr>
        <p:spPr>
          <a:xfrm>
            <a:off x="2012040" y="5352840"/>
            <a:ext cx="5298840" cy="910440"/>
          </a:xfrm>
          <a:prstGeom prst="rect">
            <a:avLst/>
          </a:prstGeom>
          <a:solidFill>
            <a:srgbClr val="CCCCCC"/>
          </a:solidFill>
          <a:ln w="57240">
            <a:solidFill>
              <a:srgbClr val="00000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800" b="0" strike="noStrike" spc="-1">
                <a:solidFill>
                  <a:srgbClr val="000000"/>
                </a:solidFill>
                <a:latin typeface="Arial"/>
                <a:ea typeface="AR PL SungtiL GB"/>
              </a:rPr>
              <a:t>Taken together, this ratio tells us how well each value of θ in the model predicted the data, </a:t>
            </a:r>
            <a:r>
              <a:rPr lang="en-US" sz="1800" b="1" strike="noStrike" spc="-1">
                <a:solidFill>
                  <a:srgbClr val="000000"/>
                </a:solidFill>
                <a:latin typeface="Arial"/>
                <a:ea typeface="AR PL SungtiL GB"/>
              </a:rPr>
              <a:t>relative</a:t>
            </a:r>
            <a:r>
              <a:rPr lang="en-US" sz="1800" b="0" strike="noStrike" spc="-1">
                <a:solidFill>
                  <a:srgbClr val="000000"/>
                </a:solidFill>
                <a:latin typeface="Arial"/>
                <a:ea typeface="AR PL SungtiL GB"/>
              </a:rPr>
              <a:t> to all other values!</a:t>
            </a:r>
            <a:endParaRPr lang="en" sz="1800" b="0" strike="noStrike" spc="-1">
              <a:solidFill>
                <a:srgbClr val="000000"/>
              </a:solidFill>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52"/>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2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255"/>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2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2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r>
              <a:rPr lang="en-GB" b="0" strike="noStrike" spc="-1" dirty="0">
                <a:solidFill>
                  <a:srgbClr val="000000"/>
                </a:solidFill>
                <a:latin typeface="Cantarell Extra Bold"/>
              </a:rPr>
              <a:t>Outline</a:t>
            </a:r>
            <a:endParaRPr lang="en-GB" sz="2800" b="0" strike="noStrike" spc="-1" dirty="0">
              <a:solidFill>
                <a:srgbClr val="000000"/>
              </a:solidFill>
              <a:latin typeface="Cantarell Extra Bold"/>
            </a:endParaRPr>
          </a:p>
        </p:txBody>
      </p:sp>
      <p:sp>
        <p:nvSpPr>
          <p:cNvPr id="97" name="PlaceHolder 2"/>
          <p:cNvSpPr>
            <a:spLocks noGrp="1"/>
          </p:cNvSpPr>
          <p:nvPr>
            <p:ph/>
          </p:nvPr>
        </p:nvSpPr>
        <p:spPr>
          <a:xfrm>
            <a:off x="1486440" y="1846800"/>
            <a:ext cx="9614520" cy="4527000"/>
          </a:xfrm>
          <a:prstGeom prst="rect">
            <a:avLst/>
          </a:prstGeom>
          <a:noFill/>
          <a:ln w="0">
            <a:noFill/>
          </a:ln>
        </p:spPr>
        <p:txBody>
          <a:bodyPr lIns="0" tIns="0" rIns="0" bIns="0" anchor="t">
            <a:noAutofit/>
          </a:bodyPr>
          <a:lstStyle/>
          <a:p>
            <a:pPr marL="432000" indent="-324000">
              <a:lnSpc>
                <a:spcPct val="150000"/>
              </a:lnSpc>
              <a:spcBef>
                <a:spcPts val="751"/>
              </a:spcBef>
              <a:spcAft>
                <a:spcPts val="1557"/>
              </a:spcAft>
              <a:buClr>
                <a:srgbClr val="000000"/>
              </a:buClr>
              <a:buSzPct val="45000"/>
              <a:buFont typeface="Wingdings" charset="2"/>
              <a:buChar char=""/>
            </a:pPr>
            <a:r>
              <a:rPr lang="en-GB" sz="2400" b="0" strike="noStrike" spc="-1" dirty="0">
                <a:solidFill>
                  <a:srgbClr val="003366"/>
                </a:solidFill>
                <a:latin typeface="Cantarell"/>
                <a:ea typeface="Microsoft YaHei"/>
              </a:rPr>
              <a:t>Statistical Models</a:t>
            </a:r>
            <a:endParaRPr lang="en-GB" sz="2400" spc="-1" dirty="0">
              <a:solidFill>
                <a:srgbClr val="003366"/>
              </a:solidFill>
              <a:latin typeface="Cantarell"/>
            </a:endParaRPr>
          </a:p>
          <a:p>
            <a:pPr marL="432000" indent="-324000">
              <a:lnSpc>
                <a:spcPct val="150000"/>
              </a:lnSpc>
              <a:spcBef>
                <a:spcPts val="751"/>
              </a:spcBef>
              <a:spcAft>
                <a:spcPts val="1557"/>
              </a:spcAft>
              <a:buClr>
                <a:srgbClr val="000000"/>
              </a:buClr>
              <a:buSzPct val="45000"/>
              <a:buFont typeface="Wingdings" charset="2"/>
              <a:buChar char=""/>
            </a:pPr>
            <a:r>
              <a:rPr lang="en-GB" sz="2400" b="0" strike="noStrike" spc="-1" dirty="0">
                <a:solidFill>
                  <a:srgbClr val="003366"/>
                </a:solidFill>
                <a:latin typeface="Cantarell"/>
                <a:ea typeface="Microsoft YaHei"/>
              </a:rPr>
              <a:t>How do Models Learn from Data?</a:t>
            </a:r>
            <a:endParaRPr lang="en-GB" sz="2400" b="0" strike="noStrike" spc="-1" dirty="0">
              <a:solidFill>
                <a:srgbClr val="003366"/>
              </a:solidFill>
              <a:latin typeface="Cantarell"/>
            </a:endParaRPr>
          </a:p>
          <a:p>
            <a:pPr marL="432000" indent="-324000">
              <a:lnSpc>
                <a:spcPct val="150000"/>
              </a:lnSpc>
              <a:spcBef>
                <a:spcPts val="751"/>
              </a:spcBef>
              <a:spcAft>
                <a:spcPts val="1557"/>
              </a:spcAft>
              <a:buClr>
                <a:srgbClr val="000000"/>
              </a:buClr>
              <a:buSzPct val="45000"/>
              <a:buFont typeface="Wingdings" charset="2"/>
              <a:buChar char=""/>
            </a:pPr>
            <a:r>
              <a:rPr lang="en-GB" sz="2400" b="0" strike="noStrike" spc="-1" dirty="0">
                <a:solidFill>
                  <a:srgbClr val="003366"/>
                </a:solidFill>
                <a:latin typeface="Cantarell"/>
                <a:ea typeface="Microsoft YaHei"/>
              </a:rPr>
              <a:t>Comparing Statistical Models</a:t>
            </a:r>
            <a:endParaRPr lang="en-GB" sz="2400" b="0" strike="noStrike" spc="-1" dirty="0">
              <a:solidFill>
                <a:srgbClr val="003366"/>
              </a:solidFill>
              <a:latin typeface="Cantarell"/>
            </a:endParaRPr>
          </a:p>
          <a:p>
            <a:pPr marL="432000" indent="-324000">
              <a:lnSpc>
                <a:spcPct val="150000"/>
              </a:lnSpc>
              <a:spcBef>
                <a:spcPts val="751"/>
              </a:spcBef>
              <a:spcAft>
                <a:spcPts val="1557"/>
              </a:spcAft>
              <a:buClr>
                <a:srgbClr val="000000"/>
              </a:buClr>
              <a:buSzPct val="45000"/>
              <a:buFont typeface="Wingdings" charset="2"/>
              <a:buChar char=""/>
            </a:pPr>
            <a:r>
              <a:rPr lang="en-GB" sz="2400" b="0" strike="noStrike" spc="-1" dirty="0">
                <a:solidFill>
                  <a:srgbClr val="003366"/>
                </a:solidFill>
                <a:latin typeface="Cantarell"/>
                <a:ea typeface="Microsoft YaHei"/>
              </a:rPr>
              <a:t>Extending to other Tests</a:t>
            </a:r>
            <a:endParaRPr lang="en-GB" sz="2400" b="0" strike="noStrike" spc="-1" dirty="0">
              <a:solidFill>
                <a:srgbClr val="003366"/>
              </a:solidFill>
              <a:latin typeface="Cantarell"/>
            </a:endParaRPr>
          </a:p>
          <a:p>
            <a:pPr marL="432000" indent="-324000">
              <a:lnSpc>
                <a:spcPct val="150000"/>
              </a:lnSpc>
              <a:spcBef>
                <a:spcPts val="751"/>
              </a:spcBef>
              <a:spcAft>
                <a:spcPts val="1557"/>
              </a:spcAft>
              <a:buClr>
                <a:srgbClr val="000000"/>
              </a:buClr>
              <a:buSzPct val="45000"/>
              <a:buFont typeface="Wingdings" charset="2"/>
              <a:buChar char=""/>
            </a:pPr>
            <a:r>
              <a:rPr lang="en-GB" sz="2400" b="0" strike="noStrike" spc="-1" dirty="0">
                <a:solidFill>
                  <a:srgbClr val="003366"/>
                </a:solidFill>
                <a:latin typeface="Cantarell"/>
                <a:ea typeface="Microsoft YaHei"/>
              </a:rPr>
              <a:t>Some Practice</a:t>
            </a:r>
            <a:endParaRPr lang="en-GB" sz="2400" b="0" strike="noStrike" spc="-1" dirty="0">
              <a:solidFill>
                <a:srgbClr val="003366"/>
              </a:solidFill>
              <a:latin typeface="Cantare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115000"/>
              </a:lnSpc>
              <a:buNone/>
            </a:pPr>
            <a:r>
              <a:rPr lang="en-GB" sz="2800" b="0" strike="noStrike" spc="-1">
                <a:solidFill>
                  <a:srgbClr val="000000"/>
                </a:solidFill>
                <a:latin typeface="Cantarell Extra Bold"/>
              </a:rPr>
              <a:t>Estimating a Proportion: </a:t>
            </a:r>
            <a:br>
              <a:rPr sz="2800"/>
            </a:br>
            <a:r>
              <a:rPr lang="en-GB" sz="2800" b="0" strike="noStrike" spc="-1">
                <a:solidFill>
                  <a:srgbClr val="000000"/>
                </a:solidFill>
                <a:latin typeface="Cantarell Extra Bold"/>
              </a:rPr>
              <a:t>Predictive Updating Factor</a:t>
            </a:r>
          </a:p>
        </p:txBody>
      </p:sp>
      <p:sp>
        <p:nvSpPr>
          <p:cNvPr id="266" name="CustomShape 1"/>
          <p:cNvSpPr/>
          <p:nvPr/>
        </p:nvSpPr>
        <p:spPr>
          <a:xfrm>
            <a:off x="609840" y="1258560"/>
            <a:ext cx="10967040" cy="3971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pic>
        <p:nvPicPr>
          <p:cNvPr id="267" name="Picture 266"/>
          <p:cNvPicPr/>
          <p:nvPr/>
        </p:nvPicPr>
        <p:blipFill>
          <a:blip r:embed="rId2"/>
          <a:srcRect l="62102" b="46272"/>
          <a:stretch/>
        </p:blipFill>
        <p:spPr>
          <a:xfrm>
            <a:off x="4380120" y="2368080"/>
            <a:ext cx="3427560" cy="846360"/>
          </a:xfrm>
          <a:prstGeom prst="rect">
            <a:avLst/>
          </a:prstGeom>
          <a:ln w="0">
            <a:noFill/>
          </a:ln>
        </p:spPr>
      </p:pic>
      <p:grpSp>
        <p:nvGrpSpPr>
          <p:cNvPr id="268" name="Group 8"/>
          <p:cNvGrpSpPr/>
          <p:nvPr/>
        </p:nvGrpSpPr>
        <p:grpSpPr>
          <a:xfrm>
            <a:off x="275040" y="2305800"/>
            <a:ext cx="4133520" cy="635400"/>
            <a:chOff x="275040" y="2305800"/>
            <a:chExt cx="4133520" cy="635400"/>
          </a:xfrm>
        </p:grpSpPr>
        <p:sp>
          <p:nvSpPr>
            <p:cNvPr id="269" name="CustomShape 4"/>
            <p:cNvSpPr/>
            <p:nvPr/>
          </p:nvSpPr>
          <p:spPr>
            <a:xfrm>
              <a:off x="275040" y="2305800"/>
              <a:ext cx="3286800" cy="635400"/>
            </a:xfrm>
            <a:prstGeom prst="rect">
              <a:avLst/>
            </a:prstGeom>
            <a:solidFill>
              <a:srgbClr val="ADD58A"/>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Arial"/>
                  <a:ea typeface="AR PL SungtiL GB"/>
                </a:rPr>
                <a:t>The </a:t>
              </a:r>
              <a:r>
                <a:rPr lang="en-US" sz="1600" b="1" strike="noStrike" spc="-1">
                  <a:solidFill>
                    <a:srgbClr val="000000"/>
                  </a:solidFill>
                  <a:latin typeface="Arial"/>
                  <a:ea typeface="AR PL SungtiL GB"/>
                </a:rPr>
                <a:t>likelihood</a:t>
              </a:r>
              <a:r>
                <a:rPr lang="en-US" sz="1600" b="0" strike="noStrike" spc="-1">
                  <a:solidFill>
                    <a:srgbClr val="000000"/>
                  </a:solidFill>
                  <a:latin typeface="Arial"/>
                  <a:ea typeface="AR PL SungtiL GB"/>
                </a:rPr>
                <a:t> of the data, given a certain value of θ in the model</a:t>
              </a:r>
              <a:endParaRPr lang="en" sz="1600" b="0" strike="noStrike" spc="-1">
                <a:solidFill>
                  <a:srgbClr val="000000"/>
                </a:solidFill>
                <a:latin typeface="Arial"/>
              </a:endParaRPr>
            </a:p>
          </p:txBody>
        </p:sp>
        <p:sp>
          <p:nvSpPr>
            <p:cNvPr id="270" name="Line 18"/>
            <p:cNvSpPr/>
            <p:nvPr/>
          </p:nvSpPr>
          <p:spPr>
            <a:xfrm>
              <a:off x="3585600" y="2651400"/>
              <a:ext cx="822960" cy="360"/>
            </a:xfrm>
            <a:prstGeom prst="line">
              <a:avLst/>
            </a:prstGeom>
            <a:ln w="57240">
              <a:solidFill>
                <a:srgbClr val="F58220"/>
              </a:solidFill>
              <a:round/>
              <a:tailEnd type="triangle" w="med" len="med"/>
            </a:ln>
          </p:spPr>
          <p:style>
            <a:lnRef idx="0">
              <a:scrgbClr r="0" g="0" b="0"/>
            </a:lnRef>
            <a:fillRef idx="0">
              <a:scrgbClr r="0" g="0" b="0"/>
            </a:fillRef>
            <a:effectRef idx="0">
              <a:scrgbClr r="0" g="0" b="0"/>
            </a:effectRef>
            <a:fontRef idx="minor"/>
          </p:style>
          <p:txBody>
            <a:bodyPr lIns="90000" tIns="-44640" rIns="90000" bIns="-44640" anchor="t" anchorCtr="1">
              <a:noAutofit/>
            </a:bodyPr>
            <a:lstStyle/>
            <a:p>
              <a:endParaRPr lang="en" sz="1800" b="0" strike="noStrike" spc="-1">
                <a:solidFill>
                  <a:srgbClr val="000000"/>
                </a:solidFill>
                <a:latin typeface="Arial"/>
              </a:endParaRPr>
            </a:p>
          </p:txBody>
        </p:sp>
      </p:grpSp>
      <p:sp>
        <p:nvSpPr>
          <p:cNvPr id="271" name="CustomShape 40"/>
          <p:cNvSpPr/>
          <p:nvPr/>
        </p:nvSpPr>
        <p:spPr>
          <a:xfrm>
            <a:off x="548640" y="3286080"/>
            <a:ext cx="3015720" cy="730080"/>
          </a:xfrm>
          <a:prstGeom prst="rect">
            <a:avLst/>
          </a:prstGeom>
          <a:solidFill>
            <a:srgbClr val="ADD58A"/>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Arial"/>
                <a:ea typeface="AR PL SungtiL GB"/>
              </a:rPr>
              <a:t>For instance, how likely is our observed data, if θ equals 0.4?</a:t>
            </a:r>
            <a:endParaRPr lang="en" sz="1600" b="0" strike="noStrike" spc="-1">
              <a:solidFill>
                <a:srgbClr val="000000"/>
              </a:solidFill>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115000"/>
              </a:lnSpc>
              <a:buNone/>
            </a:pPr>
            <a:r>
              <a:rPr lang="en-GB" sz="2800" b="0" strike="noStrike" spc="-1">
                <a:solidFill>
                  <a:srgbClr val="000000"/>
                </a:solidFill>
                <a:latin typeface="Cantarell Extra Bold"/>
              </a:rPr>
              <a:t>Estimating a Proportion: </a:t>
            </a:r>
            <a:br>
              <a:rPr sz="2800"/>
            </a:br>
            <a:r>
              <a:rPr lang="en-GB" sz="2800" b="0" strike="noStrike" spc="-1">
                <a:solidFill>
                  <a:srgbClr val="000000"/>
                </a:solidFill>
                <a:latin typeface="Cantarell Extra Bold"/>
              </a:rPr>
              <a:t>Predictive Updating Factor</a:t>
            </a:r>
          </a:p>
        </p:txBody>
      </p:sp>
      <p:sp>
        <p:nvSpPr>
          <p:cNvPr id="273" name="CustomShape 45"/>
          <p:cNvSpPr/>
          <p:nvPr/>
        </p:nvSpPr>
        <p:spPr>
          <a:xfrm>
            <a:off x="609840" y="1258560"/>
            <a:ext cx="10967040" cy="3971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pic>
        <p:nvPicPr>
          <p:cNvPr id="274" name="Picture 273"/>
          <p:cNvPicPr/>
          <p:nvPr/>
        </p:nvPicPr>
        <p:blipFill>
          <a:blip r:embed="rId2"/>
          <a:stretch/>
        </p:blipFill>
        <p:spPr>
          <a:xfrm>
            <a:off x="1382760" y="1368720"/>
            <a:ext cx="8106840" cy="5526360"/>
          </a:xfrm>
          <a:prstGeom prst="rect">
            <a:avLst/>
          </a:prstGeom>
          <a:ln w="0">
            <a:noFill/>
          </a:ln>
        </p:spPr>
      </p:pic>
      <p:grpSp>
        <p:nvGrpSpPr>
          <p:cNvPr id="275" name="Group 274"/>
          <p:cNvGrpSpPr/>
          <p:nvPr/>
        </p:nvGrpSpPr>
        <p:grpSpPr>
          <a:xfrm>
            <a:off x="5267880" y="3015000"/>
            <a:ext cx="6739920" cy="511560"/>
            <a:chOff x="5267880" y="3015000"/>
            <a:chExt cx="6739920" cy="511560"/>
          </a:xfrm>
        </p:grpSpPr>
        <p:pic>
          <p:nvPicPr>
            <p:cNvPr id="276" name="Picture 275"/>
            <p:cNvPicPr/>
            <p:nvPr/>
          </p:nvPicPr>
          <p:blipFill>
            <a:blip r:embed="rId3"/>
            <a:stretch/>
          </p:blipFill>
          <p:spPr>
            <a:xfrm>
              <a:off x="6197040" y="3015000"/>
              <a:ext cx="5810760" cy="511560"/>
            </a:xfrm>
            <a:prstGeom prst="rect">
              <a:avLst/>
            </a:prstGeom>
            <a:ln w="29160">
              <a:solidFill>
                <a:srgbClr val="3465A4"/>
              </a:solidFill>
              <a:round/>
            </a:ln>
          </p:spPr>
        </p:pic>
        <p:sp>
          <p:nvSpPr>
            <p:cNvPr id="277" name="Line 19"/>
            <p:cNvSpPr/>
            <p:nvPr/>
          </p:nvSpPr>
          <p:spPr>
            <a:xfrm>
              <a:off x="5267880" y="3182760"/>
              <a:ext cx="929160" cy="360"/>
            </a:xfrm>
            <a:prstGeom prst="line">
              <a:avLst/>
            </a:prstGeom>
            <a:ln w="38160">
              <a:solidFill>
                <a:srgbClr val="000000"/>
              </a:solidFill>
              <a:round/>
              <a:tailEnd type="triangle" w="med" len="med"/>
            </a:ln>
          </p:spPr>
          <p:style>
            <a:lnRef idx="0">
              <a:scrgbClr r="0" g="0" b="0"/>
            </a:lnRef>
            <a:fillRef idx="0">
              <a:scrgbClr r="0" g="0" b="0"/>
            </a:fillRef>
            <a:effectRef idx="0">
              <a:scrgbClr r="0" g="0" b="0"/>
            </a:effectRef>
            <a:fontRef idx="minor"/>
          </p:style>
          <p:txBody>
            <a:bodyPr lIns="109080" tIns="-63720" rIns="109080" bIns="-63720" anchor="t" anchorCtr="1">
              <a:noAutofit/>
            </a:bodyPr>
            <a:lstStyle/>
            <a:p>
              <a:endParaRPr lang="en" sz="1800" b="0" strike="noStrike" spc="-1">
                <a:solidFill>
                  <a:srgbClr val="000000"/>
                </a:solidFill>
                <a:latin typeface="Arial"/>
              </a:endParaRPr>
            </a:p>
          </p:txBody>
        </p:sp>
      </p:gr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115000"/>
              </a:lnSpc>
              <a:buNone/>
            </a:pPr>
            <a:r>
              <a:rPr lang="en-GB" sz="2800" b="0" strike="noStrike" spc="-1">
                <a:solidFill>
                  <a:srgbClr val="000000"/>
                </a:solidFill>
                <a:latin typeface="Cantarell Extra Bold"/>
              </a:rPr>
              <a:t>Estimating a Proportion: </a:t>
            </a:r>
            <a:br>
              <a:rPr sz="2800"/>
            </a:br>
            <a:r>
              <a:rPr lang="en-GB" sz="2800" b="0" strike="noStrike" spc="-1">
                <a:solidFill>
                  <a:srgbClr val="000000"/>
                </a:solidFill>
                <a:latin typeface="Cantarell Extra Bold"/>
              </a:rPr>
              <a:t>Predictive Updating Factor</a:t>
            </a:r>
          </a:p>
        </p:txBody>
      </p:sp>
      <p:sp>
        <p:nvSpPr>
          <p:cNvPr id="279" name="CustomShape 46"/>
          <p:cNvSpPr/>
          <p:nvPr/>
        </p:nvSpPr>
        <p:spPr>
          <a:xfrm>
            <a:off x="609840" y="1258560"/>
            <a:ext cx="10967040" cy="3971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pic>
        <p:nvPicPr>
          <p:cNvPr id="280" name="Picture 279"/>
          <p:cNvPicPr/>
          <p:nvPr/>
        </p:nvPicPr>
        <p:blipFill>
          <a:blip r:embed="rId2"/>
          <a:stretch/>
        </p:blipFill>
        <p:spPr>
          <a:xfrm>
            <a:off x="1382760" y="1368720"/>
            <a:ext cx="8106840" cy="5526360"/>
          </a:xfrm>
          <a:prstGeom prst="rect">
            <a:avLst/>
          </a:prstGeom>
          <a:ln w="0">
            <a:noFill/>
          </a:ln>
        </p:spPr>
      </p:pic>
      <p:grpSp>
        <p:nvGrpSpPr>
          <p:cNvPr id="281" name="Group 280"/>
          <p:cNvGrpSpPr/>
          <p:nvPr/>
        </p:nvGrpSpPr>
        <p:grpSpPr>
          <a:xfrm>
            <a:off x="5917320" y="4079880"/>
            <a:ext cx="6180120" cy="420480"/>
            <a:chOff x="5917320" y="4079880"/>
            <a:chExt cx="6180120" cy="420480"/>
          </a:xfrm>
        </p:grpSpPr>
        <p:sp>
          <p:nvSpPr>
            <p:cNvPr id="282" name="Line 20"/>
            <p:cNvSpPr/>
            <p:nvPr/>
          </p:nvSpPr>
          <p:spPr>
            <a:xfrm>
              <a:off x="5917320" y="4275720"/>
              <a:ext cx="894600" cy="360"/>
            </a:xfrm>
            <a:prstGeom prst="line">
              <a:avLst/>
            </a:prstGeom>
            <a:ln w="38160">
              <a:solidFill>
                <a:srgbClr val="000000"/>
              </a:solidFill>
              <a:round/>
              <a:tailEnd type="triangle" w="med" len="med"/>
            </a:ln>
          </p:spPr>
          <p:style>
            <a:lnRef idx="0">
              <a:scrgbClr r="0" g="0" b="0"/>
            </a:lnRef>
            <a:fillRef idx="0">
              <a:scrgbClr r="0" g="0" b="0"/>
            </a:fillRef>
            <a:effectRef idx="0">
              <a:scrgbClr r="0" g="0" b="0"/>
            </a:effectRef>
            <a:fontRef idx="minor"/>
          </p:style>
          <p:txBody>
            <a:bodyPr lIns="109080" tIns="-63720" rIns="109080" bIns="-63720" anchor="t" anchorCtr="1">
              <a:noAutofit/>
            </a:bodyPr>
            <a:lstStyle/>
            <a:p>
              <a:endParaRPr lang="en" sz="1800" b="0" strike="noStrike" spc="-1">
                <a:solidFill>
                  <a:srgbClr val="000000"/>
                </a:solidFill>
                <a:latin typeface="Arial"/>
              </a:endParaRPr>
            </a:p>
          </p:txBody>
        </p:sp>
        <p:pic>
          <p:nvPicPr>
            <p:cNvPr id="283" name="Picture 282"/>
            <p:cNvPicPr/>
            <p:nvPr/>
          </p:nvPicPr>
          <p:blipFill>
            <a:blip r:embed="rId3"/>
            <a:stretch/>
          </p:blipFill>
          <p:spPr>
            <a:xfrm>
              <a:off x="6827040" y="4079880"/>
              <a:ext cx="5270400" cy="420480"/>
            </a:xfrm>
            <a:prstGeom prst="rect">
              <a:avLst/>
            </a:prstGeom>
            <a:ln w="29160">
              <a:solidFill>
                <a:srgbClr val="3465A4"/>
              </a:solidFill>
              <a:round/>
            </a:ln>
          </p:spPr>
        </p:pic>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115000"/>
              </a:lnSpc>
              <a:buNone/>
            </a:pPr>
            <a:r>
              <a:rPr lang="en-GB" sz="2800" b="0" strike="noStrike" spc="-1">
                <a:solidFill>
                  <a:srgbClr val="000000"/>
                </a:solidFill>
                <a:latin typeface="Cantarell Extra Bold"/>
              </a:rPr>
              <a:t>Estimating a Proportion: </a:t>
            </a:r>
            <a:br>
              <a:rPr sz="2800"/>
            </a:br>
            <a:r>
              <a:rPr lang="en-GB" sz="2800" b="0" strike="noStrike" spc="-1">
                <a:solidFill>
                  <a:srgbClr val="000000"/>
                </a:solidFill>
                <a:latin typeface="Cantarell Extra Bold"/>
              </a:rPr>
              <a:t>Predictive Updating Factor</a:t>
            </a:r>
          </a:p>
        </p:txBody>
      </p:sp>
      <p:sp>
        <p:nvSpPr>
          <p:cNvPr id="285" name="CustomShape 47"/>
          <p:cNvSpPr/>
          <p:nvPr/>
        </p:nvSpPr>
        <p:spPr>
          <a:xfrm>
            <a:off x="609840" y="1258560"/>
            <a:ext cx="10967040" cy="3971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pic>
        <p:nvPicPr>
          <p:cNvPr id="286" name="Picture 285"/>
          <p:cNvPicPr/>
          <p:nvPr/>
        </p:nvPicPr>
        <p:blipFill>
          <a:blip r:embed="rId2"/>
          <a:stretch/>
        </p:blipFill>
        <p:spPr>
          <a:xfrm>
            <a:off x="1382760" y="1368720"/>
            <a:ext cx="8106840" cy="5526360"/>
          </a:xfrm>
          <a:prstGeom prst="rect">
            <a:avLst/>
          </a:prstGeom>
          <a:ln w="0">
            <a:noFill/>
          </a:ln>
        </p:spPr>
      </p:pic>
      <p:grpSp>
        <p:nvGrpSpPr>
          <p:cNvPr id="287" name="Group 286"/>
          <p:cNvGrpSpPr/>
          <p:nvPr/>
        </p:nvGrpSpPr>
        <p:grpSpPr>
          <a:xfrm>
            <a:off x="4630680" y="2417040"/>
            <a:ext cx="7263360" cy="500040"/>
            <a:chOff x="4630680" y="2417040"/>
            <a:chExt cx="7263360" cy="500040"/>
          </a:xfrm>
        </p:grpSpPr>
        <p:sp>
          <p:nvSpPr>
            <p:cNvPr id="288" name="Line 21"/>
            <p:cNvSpPr/>
            <p:nvPr/>
          </p:nvSpPr>
          <p:spPr>
            <a:xfrm>
              <a:off x="4630680" y="2762640"/>
              <a:ext cx="1277280" cy="360"/>
            </a:xfrm>
            <a:prstGeom prst="line">
              <a:avLst/>
            </a:prstGeom>
            <a:ln w="38160">
              <a:solidFill>
                <a:srgbClr val="000000"/>
              </a:solidFill>
              <a:round/>
              <a:tailEnd type="triangle" w="med" len="med"/>
            </a:ln>
          </p:spPr>
          <p:style>
            <a:lnRef idx="0">
              <a:scrgbClr r="0" g="0" b="0"/>
            </a:lnRef>
            <a:fillRef idx="0">
              <a:scrgbClr r="0" g="0" b="0"/>
            </a:fillRef>
            <a:effectRef idx="0">
              <a:scrgbClr r="0" g="0" b="0"/>
            </a:effectRef>
            <a:fontRef idx="minor"/>
          </p:style>
          <p:txBody>
            <a:bodyPr lIns="109080" tIns="-63720" rIns="109080" bIns="-63720" anchor="t" anchorCtr="1">
              <a:noAutofit/>
            </a:bodyPr>
            <a:lstStyle/>
            <a:p>
              <a:endParaRPr lang="en" sz="1800" b="0" strike="noStrike" spc="-1">
                <a:solidFill>
                  <a:srgbClr val="000000"/>
                </a:solidFill>
                <a:latin typeface="Arial"/>
              </a:endParaRPr>
            </a:p>
          </p:txBody>
        </p:sp>
        <p:pic>
          <p:nvPicPr>
            <p:cNvPr id="289" name="Picture 288"/>
            <p:cNvPicPr/>
            <p:nvPr/>
          </p:nvPicPr>
          <p:blipFill>
            <a:blip r:embed="rId3"/>
            <a:stretch/>
          </p:blipFill>
          <p:spPr>
            <a:xfrm>
              <a:off x="5943240" y="2417040"/>
              <a:ext cx="5950800" cy="500040"/>
            </a:xfrm>
            <a:prstGeom prst="rect">
              <a:avLst/>
            </a:prstGeom>
            <a:ln w="29160">
              <a:solidFill>
                <a:srgbClr val="3465A4"/>
              </a:solidFill>
              <a:round/>
            </a:ln>
          </p:spPr>
        </p:pic>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115000"/>
              </a:lnSpc>
              <a:buNone/>
            </a:pPr>
            <a:r>
              <a:rPr lang="en-GB" sz="2800" b="0" strike="noStrike" spc="-1">
                <a:solidFill>
                  <a:srgbClr val="000000"/>
                </a:solidFill>
                <a:latin typeface="Cantarell Extra Bold"/>
              </a:rPr>
              <a:t>Estimating a Proportion: </a:t>
            </a:r>
            <a:br>
              <a:rPr sz="2800"/>
            </a:br>
            <a:r>
              <a:rPr lang="en-GB" sz="2800" b="0" strike="noStrike" spc="-1">
                <a:solidFill>
                  <a:srgbClr val="000000"/>
                </a:solidFill>
                <a:latin typeface="Cantarell Extra Bold"/>
              </a:rPr>
              <a:t>Predictive Updating Factor</a:t>
            </a:r>
          </a:p>
        </p:txBody>
      </p:sp>
      <p:sp>
        <p:nvSpPr>
          <p:cNvPr id="291" name="CustomShape 48"/>
          <p:cNvSpPr/>
          <p:nvPr/>
        </p:nvSpPr>
        <p:spPr>
          <a:xfrm>
            <a:off x="609840" y="1258560"/>
            <a:ext cx="10967040" cy="3971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pic>
        <p:nvPicPr>
          <p:cNvPr id="292" name="Picture 291"/>
          <p:cNvPicPr/>
          <p:nvPr/>
        </p:nvPicPr>
        <p:blipFill>
          <a:blip r:embed="rId2"/>
          <a:stretch/>
        </p:blipFill>
        <p:spPr>
          <a:xfrm>
            <a:off x="183240" y="2968200"/>
            <a:ext cx="5850360" cy="3899520"/>
          </a:xfrm>
          <a:prstGeom prst="rect">
            <a:avLst/>
          </a:prstGeom>
          <a:ln w="0">
            <a:noFill/>
          </a:ln>
        </p:spPr>
      </p:pic>
      <p:pic>
        <p:nvPicPr>
          <p:cNvPr id="293" name="Picture 292"/>
          <p:cNvPicPr/>
          <p:nvPr/>
        </p:nvPicPr>
        <p:blipFill>
          <a:blip r:embed="rId3"/>
          <a:srcRect l="62102" t="57515"/>
          <a:stretch/>
        </p:blipFill>
        <p:spPr>
          <a:xfrm>
            <a:off x="4312080" y="1988280"/>
            <a:ext cx="3430440" cy="667440"/>
          </a:xfrm>
          <a:prstGeom prst="rect">
            <a:avLst/>
          </a:prstGeom>
          <a:ln w="0">
            <a:noFill/>
          </a:ln>
        </p:spPr>
      </p:pic>
      <p:grpSp>
        <p:nvGrpSpPr>
          <p:cNvPr id="294" name="Group 10"/>
          <p:cNvGrpSpPr/>
          <p:nvPr/>
        </p:nvGrpSpPr>
        <p:grpSpPr>
          <a:xfrm>
            <a:off x="7603920" y="2017440"/>
            <a:ext cx="4406400" cy="638280"/>
            <a:chOff x="7603920" y="2017440"/>
            <a:chExt cx="4406400" cy="638280"/>
          </a:xfrm>
        </p:grpSpPr>
        <p:sp>
          <p:nvSpPr>
            <p:cNvPr id="295" name="Line 22"/>
            <p:cNvSpPr/>
            <p:nvPr/>
          </p:nvSpPr>
          <p:spPr>
            <a:xfrm flipH="1">
              <a:off x="7603920" y="2291760"/>
              <a:ext cx="1097280" cy="360"/>
            </a:xfrm>
            <a:prstGeom prst="line">
              <a:avLst/>
            </a:prstGeom>
            <a:ln w="57240">
              <a:solidFill>
                <a:srgbClr val="A3238E"/>
              </a:solidFill>
              <a:round/>
              <a:tailEnd type="triangle" w="med" len="med"/>
            </a:ln>
          </p:spPr>
          <p:style>
            <a:lnRef idx="0">
              <a:scrgbClr r="0" g="0" b="0"/>
            </a:lnRef>
            <a:fillRef idx="0">
              <a:scrgbClr r="0" g="0" b="0"/>
            </a:fillRef>
            <a:effectRef idx="0">
              <a:scrgbClr r="0" g="0" b="0"/>
            </a:effectRef>
            <a:fontRef idx="minor"/>
          </p:style>
          <p:txBody>
            <a:bodyPr lIns="90000" tIns="-44640" rIns="90000" bIns="-44640" anchor="t" anchorCtr="1">
              <a:noAutofit/>
            </a:bodyPr>
            <a:lstStyle/>
            <a:p>
              <a:endParaRPr lang="en" sz="1800" b="0" strike="noStrike" spc="-1">
                <a:solidFill>
                  <a:srgbClr val="000000"/>
                </a:solidFill>
                <a:latin typeface="Arial"/>
              </a:endParaRPr>
            </a:p>
          </p:txBody>
        </p:sp>
        <p:sp>
          <p:nvSpPr>
            <p:cNvPr id="296" name="CustomShape 49"/>
            <p:cNvSpPr/>
            <p:nvPr/>
          </p:nvSpPr>
          <p:spPr>
            <a:xfrm>
              <a:off x="8720640" y="2017440"/>
              <a:ext cx="3289680" cy="638280"/>
            </a:xfrm>
            <a:prstGeom prst="rect">
              <a:avLst/>
            </a:prstGeom>
            <a:solidFill>
              <a:srgbClr val="ADD58A"/>
            </a:solidFill>
            <a:ln w="57240">
              <a:solidFill>
                <a:srgbClr val="A3238E"/>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Arial"/>
                  <a:ea typeface="AR PL SungtiL GB"/>
                </a:rPr>
                <a:t>The </a:t>
              </a:r>
              <a:r>
                <a:rPr lang="en-US" sz="1600" b="1" strike="noStrike" spc="-1">
                  <a:solidFill>
                    <a:srgbClr val="000000"/>
                  </a:solidFill>
                  <a:latin typeface="Arial"/>
                  <a:ea typeface="AR PL SungtiL GB"/>
                </a:rPr>
                <a:t>marginal likelihood</a:t>
              </a:r>
              <a:r>
                <a:rPr lang="en-US" sz="1600" b="0" strike="noStrike" spc="-1">
                  <a:solidFill>
                    <a:srgbClr val="000000"/>
                  </a:solidFill>
                  <a:latin typeface="Arial"/>
                  <a:ea typeface="AR PL SungtiL GB"/>
                </a:rPr>
                <a:t>, across all values of θ</a:t>
              </a:r>
              <a:endParaRPr lang="en" sz="1600" b="0" strike="noStrike" spc="-1">
                <a:solidFill>
                  <a:srgbClr val="000000"/>
                </a:solidFill>
                <a:latin typeface="Arial"/>
              </a:endParaRPr>
            </a:p>
          </p:txBody>
        </p:sp>
      </p:grpSp>
      <p:grpSp>
        <p:nvGrpSpPr>
          <p:cNvPr id="297" name="Group 11"/>
          <p:cNvGrpSpPr/>
          <p:nvPr/>
        </p:nvGrpSpPr>
        <p:grpSpPr>
          <a:xfrm>
            <a:off x="8720640" y="2657160"/>
            <a:ext cx="3289680" cy="1827360"/>
            <a:chOff x="8720640" y="2657160"/>
            <a:chExt cx="3289680" cy="1827360"/>
          </a:xfrm>
        </p:grpSpPr>
        <p:sp>
          <p:nvSpPr>
            <p:cNvPr id="298" name="CustomShape 50"/>
            <p:cNvSpPr/>
            <p:nvPr/>
          </p:nvSpPr>
          <p:spPr>
            <a:xfrm>
              <a:off x="8720640" y="3115080"/>
              <a:ext cx="3289680" cy="1369440"/>
            </a:xfrm>
            <a:prstGeom prst="rect">
              <a:avLst/>
            </a:prstGeom>
            <a:solidFill>
              <a:srgbClr val="ADD58A"/>
            </a:solidFill>
            <a:ln w="57240">
              <a:solidFill>
                <a:srgbClr val="A3238E"/>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Arial"/>
                  <a:ea typeface="AR PL SungtiL GB"/>
                </a:rPr>
                <a:t>This tells us something how well θ predicted the data, </a:t>
              </a:r>
              <a:r>
                <a:rPr lang="en-US" sz="1600" b="1" strike="noStrike" spc="-1">
                  <a:solidFill>
                    <a:srgbClr val="000000"/>
                  </a:solidFill>
                  <a:latin typeface="Arial"/>
                  <a:ea typeface="AR PL SungtiL GB"/>
                </a:rPr>
                <a:t>averaged </a:t>
              </a:r>
              <a:r>
                <a:rPr lang="en-US" sz="1600" b="0" strike="noStrike" spc="-1">
                  <a:solidFill>
                    <a:srgbClr val="000000"/>
                  </a:solidFill>
                  <a:latin typeface="Arial"/>
                  <a:ea typeface="AR PL SungtiL GB"/>
                </a:rPr>
                <a:t>over all possible values of θ (i.e., it is the average quality of the prediction by this model)</a:t>
              </a:r>
              <a:endParaRPr lang="en" sz="1600" b="0" strike="noStrike" spc="-1">
                <a:solidFill>
                  <a:srgbClr val="000000"/>
                </a:solidFill>
                <a:latin typeface="Arial"/>
              </a:endParaRPr>
            </a:p>
          </p:txBody>
        </p:sp>
        <p:sp>
          <p:nvSpPr>
            <p:cNvPr id="299" name="Line 23"/>
            <p:cNvSpPr/>
            <p:nvPr/>
          </p:nvSpPr>
          <p:spPr>
            <a:xfrm>
              <a:off x="10366200" y="2657160"/>
              <a:ext cx="360" cy="457200"/>
            </a:xfrm>
            <a:prstGeom prst="line">
              <a:avLst/>
            </a:prstGeom>
            <a:ln w="57240">
              <a:solidFill>
                <a:srgbClr val="A3238E"/>
              </a:solidFill>
              <a:round/>
            </a:ln>
          </p:spPr>
          <p:style>
            <a:lnRef idx="0">
              <a:scrgbClr r="0" g="0" b="0"/>
            </a:lnRef>
            <a:fillRef idx="0">
              <a:scrgbClr r="0" g="0" b="0"/>
            </a:fillRef>
            <a:effectRef idx="0">
              <a:scrgbClr r="0" g="0" b="0"/>
            </a:effectRef>
            <a:fontRef idx="minor"/>
          </p:style>
          <p:txBody>
            <a:bodyPr lIns="90000" tIns="45000" rIns="90000" bIns="45000" anchor="t" anchorCtr="1">
              <a:noAutofit/>
            </a:bodyPr>
            <a:lstStyle/>
            <a:p>
              <a:endParaRPr lang="en" sz="1800" b="0" strike="noStrike" spc="-1">
                <a:solidFill>
                  <a:srgbClr val="000000"/>
                </a:solidFill>
                <a:latin typeface="Arial"/>
              </a:endParaRPr>
            </a:p>
          </p:txBody>
        </p:sp>
      </p:grpSp>
      <p:grpSp>
        <p:nvGrpSpPr>
          <p:cNvPr id="300" name="Group 13"/>
          <p:cNvGrpSpPr/>
          <p:nvPr/>
        </p:nvGrpSpPr>
        <p:grpSpPr>
          <a:xfrm>
            <a:off x="7019640" y="4486320"/>
            <a:ext cx="4514400" cy="1278360"/>
            <a:chOff x="7019640" y="4486320"/>
            <a:chExt cx="4514400" cy="1278360"/>
          </a:xfrm>
        </p:grpSpPr>
        <p:sp>
          <p:nvSpPr>
            <p:cNvPr id="301" name="CustomShape 51"/>
            <p:cNvSpPr/>
            <p:nvPr/>
          </p:nvSpPr>
          <p:spPr>
            <a:xfrm>
              <a:off x="7019640" y="4806360"/>
              <a:ext cx="4514400" cy="958320"/>
            </a:xfrm>
            <a:prstGeom prst="rect">
              <a:avLst/>
            </a:prstGeom>
            <a:solidFill>
              <a:srgbClr val="ADD58A"/>
            </a:solidFill>
            <a:ln w="57240">
              <a:solidFill>
                <a:srgbClr val="A3238E"/>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Arial"/>
                  <a:ea typeface="AR PL SungtiL GB"/>
                </a:rPr>
                <a:t>Usually this is very difficult and we need computers to compute this. In our case, the marginal likelihood equals 0.16</a:t>
              </a:r>
              <a:endParaRPr lang="en" sz="1600" b="0" strike="noStrike" spc="-1">
                <a:solidFill>
                  <a:srgbClr val="000000"/>
                </a:solidFill>
                <a:latin typeface="Arial"/>
              </a:endParaRPr>
            </a:p>
          </p:txBody>
        </p:sp>
        <p:sp>
          <p:nvSpPr>
            <p:cNvPr id="302" name="Line 24"/>
            <p:cNvSpPr/>
            <p:nvPr/>
          </p:nvSpPr>
          <p:spPr>
            <a:xfrm>
              <a:off x="9277920" y="4486320"/>
              <a:ext cx="360" cy="320040"/>
            </a:xfrm>
            <a:prstGeom prst="line">
              <a:avLst/>
            </a:prstGeom>
            <a:ln w="57240">
              <a:solidFill>
                <a:srgbClr val="A3238E"/>
              </a:solidFill>
              <a:round/>
            </a:ln>
          </p:spPr>
          <p:style>
            <a:lnRef idx="0">
              <a:scrgbClr r="0" g="0" b="0"/>
            </a:lnRef>
            <a:fillRef idx="0">
              <a:scrgbClr r="0" g="0" b="0"/>
            </a:fillRef>
            <a:effectRef idx="0">
              <a:scrgbClr r="0" g="0" b="0"/>
            </a:effectRef>
            <a:fontRef idx="minor"/>
          </p:style>
          <p:txBody>
            <a:bodyPr lIns="90000" tIns="45000" rIns="90000" bIns="45000" anchor="t" anchorCtr="1">
              <a:noAutofit/>
            </a:bodyPr>
            <a:lstStyle/>
            <a:p>
              <a:endParaRPr lang="en" sz="1800" b="0" strike="noStrike" spc="-1">
                <a:solidFill>
                  <a:srgbClr val="000000"/>
                </a:solidFill>
                <a:latin typeface="Aria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115000"/>
              </a:lnSpc>
              <a:buNone/>
            </a:pPr>
            <a:r>
              <a:rPr lang="en-GB" sz="2800" b="0" strike="noStrike" spc="-1">
                <a:solidFill>
                  <a:srgbClr val="000000"/>
                </a:solidFill>
                <a:latin typeface="Cantarell Extra Bold"/>
              </a:rPr>
              <a:t>Estimating a Proportion: </a:t>
            </a:r>
            <a:br>
              <a:rPr sz="2800"/>
            </a:br>
            <a:r>
              <a:rPr lang="en-GB" sz="2800" b="0" strike="noStrike" spc="-1">
                <a:solidFill>
                  <a:srgbClr val="000000"/>
                </a:solidFill>
                <a:latin typeface="Cantarell Extra Bold"/>
              </a:rPr>
              <a:t>Predictive Updating Factor</a:t>
            </a:r>
          </a:p>
        </p:txBody>
      </p:sp>
      <p:pic>
        <p:nvPicPr>
          <p:cNvPr id="304" name="Picture 303"/>
          <p:cNvPicPr/>
          <p:nvPr/>
        </p:nvPicPr>
        <p:blipFill>
          <a:blip r:embed="rId2"/>
          <a:srcRect l="62102"/>
          <a:stretch/>
        </p:blipFill>
        <p:spPr>
          <a:xfrm>
            <a:off x="4408560" y="1428840"/>
            <a:ext cx="3430440" cy="1581840"/>
          </a:xfrm>
          <a:prstGeom prst="rect">
            <a:avLst/>
          </a:prstGeom>
          <a:ln w="0">
            <a:noFill/>
          </a:ln>
        </p:spPr>
      </p:pic>
      <p:grpSp>
        <p:nvGrpSpPr>
          <p:cNvPr id="305" name="Group 14"/>
          <p:cNvGrpSpPr/>
          <p:nvPr/>
        </p:nvGrpSpPr>
        <p:grpSpPr>
          <a:xfrm>
            <a:off x="365760" y="1477440"/>
            <a:ext cx="4133880" cy="638280"/>
            <a:chOff x="365760" y="1477440"/>
            <a:chExt cx="4133880" cy="638280"/>
          </a:xfrm>
        </p:grpSpPr>
        <p:sp>
          <p:nvSpPr>
            <p:cNvPr id="306" name="CustomShape 52"/>
            <p:cNvSpPr/>
            <p:nvPr/>
          </p:nvSpPr>
          <p:spPr>
            <a:xfrm>
              <a:off x="365760" y="1477440"/>
              <a:ext cx="3289680" cy="638280"/>
            </a:xfrm>
            <a:prstGeom prst="rect">
              <a:avLst/>
            </a:prstGeom>
            <a:solidFill>
              <a:srgbClr val="ADD58A"/>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Arial"/>
                  <a:ea typeface="AR PL SungtiL GB"/>
                </a:rPr>
                <a:t>The </a:t>
              </a:r>
              <a:r>
                <a:rPr lang="en-US" sz="1600" b="1" strike="noStrike" spc="-1">
                  <a:solidFill>
                    <a:srgbClr val="000000"/>
                  </a:solidFill>
                  <a:latin typeface="Arial"/>
                  <a:ea typeface="AR PL SungtiL GB"/>
                </a:rPr>
                <a:t>likelihood</a:t>
              </a:r>
              <a:r>
                <a:rPr lang="en-US" sz="1600" b="0" strike="noStrike" spc="-1">
                  <a:solidFill>
                    <a:srgbClr val="000000"/>
                  </a:solidFill>
                  <a:latin typeface="Arial"/>
                  <a:ea typeface="AR PL SungtiL GB"/>
                </a:rPr>
                <a:t> of the data, given a certain value of θ</a:t>
              </a:r>
              <a:endParaRPr lang="en" sz="1600" b="0" strike="noStrike" spc="-1">
                <a:solidFill>
                  <a:srgbClr val="000000"/>
                </a:solidFill>
                <a:latin typeface="Arial"/>
              </a:endParaRPr>
            </a:p>
          </p:txBody>
        </p:sp>
        <p:sp>
          <p:nvSpPr>
            <p:cNvPr id="307" name="Line 25"/>
            <p:cNvSpPr/>
            <p:nvPr/>
          </p:nvSpPr>
          <p:spPr>
            <a:xfrm>
              <a:off x="3676680" y="1823760"/>
              <a:ext cx="822960" cy="360"/>
            </a:xfrm>
            <a:prstGeom prst="line">
              <a:avLst/>
            </a:prstGeom>
            <a:ln w="57240">
              <a:solidFill>
                <a:srgbClr val="F58220"/>
              </a:solidFill>
              <a:round/>
              <a:tailEnd type="triangle" w="med" len="med"/>
            </a:ln>
          </p:spPr>
          <p:style>
            <a:lnRef idx="0">
              <a:scrgbClr r="0" g="0" b="0"/>
            </a:lnRef>
            <a:fillRef idx="0">
              <a:scrgbClr r="0" g="0" b="0"/>
            </a:fillRef>
            <a:effectRef idx="0">
              <a:scrgbClr r="0" g="0" b="0"/>
            </a:effectRef>
            <a:fontRef idx="minor"/>
          </p:style>
          <p:txBody>
            <a:bodyPr lIns="90000" tIns="-44640" rIns="90000" bIns="-44640" anchor="t" anchorCtr="1">
              <a:noAutofit/>
            </a:bodyPr>
            <a:lstStyle/>
            <a:p>
              <a:endParaRPr lang="en" sz="1800" b="0" strike="noStrike" spc="-1">
                <a:solidFill>
                  <a:srgbClr val="000000"/>
                </a:solidFill>
                <a:latin typeface="Arial"/>
              </a:endParaRPr>
            </a:p>
          </p:txBody>
        </p:sp>
      </p:grpSp>
      <p:grpSp>
        <p:nvGrpSpPr>
          <p:cNvPr id="308" name="Group 15"/>
          <p:cNvGrpSpPr/>
          <p:nvPr/>
        </p:nvGrpSpPr>
        <p:grpSpPr>
          <a:xfrm>
            <a:off x="7589520" y="2391840"/>
            <a:ext cx="4406400" cy="638280"/>
            <a:chOff x="7589520" y="2391840"/>
            <a:chExt cx="4406400" cy="638280"/>
          </a:xfrm>
        </p:grpSpPr>
        <p:sp>
          <p:nvSpPr>
            <p:cNvPr id="309" name="Line 26"/>
            <p:cNvSpPr/>
            <p:nvPr/>
          </p:nvSpPr>
          <p:spPr>
            <a:xfrm flipH="1">
              <a:off x="7589520" y="2666160"/>
              <a:ext cx="1097280" cy="360"/>
            </a:xfrm>
            <a:prstGeom prst="line">
              <a:avLst/>
            </a:prstGeom>
            <a:ln w="57240">
              <a:solidFill>
                <a:srgbClr val="A3238E"/>
              </a:solidFill>
              <a:round/>
              <a:tailEnd type="triangle" w="med" len="med"/>
            </a:ln>
          </p:spPr>
          <p:style>
            <a:lnRef idx="0">
              <a:scrgbClr r="0" g="0" b="0"/>
            </a:lnRef>
            <a:fillRef idx="0">
              <a:scrgbClr r="0" g="0" b="0"/>
            </a:fillRef>
            <a:effectRef idx="0">
              <a:scrgbClr r="0" g="0" b="0"/>
            </a:effectRef>
            <a:fontRef idx="minor"/>
          </p:style>
          <p:txBody>
            <a:bodyPr lIns="90000" tIns="-44640" rIns="90000" bIns="-44640" anchor="t" anchorCtr="1">
              <a:noAutofit/>
            </a:bodyPr>
            <a:lstStyle/>
            <a:p>
              <a:endParaRPr lang="en" sz="1800" b="0" strike="noStrike" spc="-1">
                <a:solidFill>
                  <a:srgbClr val="000000"/>
                </a:solidFill>
                <a:latin typeface="Arial"/>
              </a:endParaRPr>
            </a:p>
          </p:txBody>
        </p:sp>
        <p:sp>
          <p:nvSpPr>
            <p:cNvPr id="310" name="CustomShape 53"/>
            <p:cNvSpPr/>
            <p:nvPr/>
          </p:nvSpPr>
          <p:spPr>
            <a:xfrm>
              <a:off x="8706240" y="2391840"/>
              <a:ext cx="3289680" cy="638280"/>
            </a:xfrm>
            <a:prstGeom prst="rect">
              <a:avLst/>
            </a:prstGeom>
            <a:solidFill>
              <a:srgbClr val="ADD58A"/>
            </a:solidFill>
            <a:ln w="57240">
              <a:solidFill>
                <a:srgbClr val="A3238E"/>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Arial"/>
                  <a:ea typeface="AR PL SungtiL GB"/>
                </a:rPr>
                <a:t>The </a:t>
              </a:r>
              <a:r>
                <a:rPr lang="en-US" sz="1600" b="1" strike="noStrike" spc="-1">
                  <a:solidFill>
                    <a:srgbClr val="000000"/>
                  </a:solidFill>
                  <a:latin typeface="Arial"/>
                  <a:ea typeface="AR PL SungtiL GB"/>
                </a:rPr>
                <a:t>marginal likelihood</a:t>
              </a:r>
              <a:r>
                <a:rPr lang="en-US" sz="1600" b="0" strike="noStrike" spc="-1">
                  <a:solidFill>
                    <a:srgbClr val="000000"/>
                  </a:solidFill>
                  <a:latin typeface="Arial"/>
                  <a:ea typeface="AR PL SungtiL GB"/>
                </a:rPr>
                <a:t>, across all values of θ</a:t>
              </a:r>
              <a:endParaRPr lang="en" sz="1600" b="0" strike="noStrike" spc="-1">
                <a:solidFill>
                  <a:srgbClr val="000000"/>
                </a:solidFill>
                <a:latin typeface="Arial"/>
              </a:endParaRPr>
            </a:p>
          </p:txBody>
        </p:sp>
      </p:grpSp>
      <p:sp>
        <p:nvSpPr>
          <p:cNvPr id="311" name="CustomShape 54"/>
          <p:cNvSpPr/>
          <p:nvPr/>
        </p:nvSpPr>
        <p:spPr>
          <a:xfrm>
            <a:off x="1556640" y="3468960"/>
            <a:ext cx="5301720" cy="913320"/>
          </a:xfrm>
          <a:prstGeom prst="rect">
            <a:avLst/>
          </a:prstGeom>
          <a:solidFill>
            <a:srgbClr val="CCCCCC"/>
          </a:solidFill>
          <a:ln w="57240">
            <a:solidFill>
              <a:srgbClr val="00000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nSpc>
                <a:spcPct val="100000"/>
              </a:lnSpc>
            </a:pPr>
            <a:r>
              <a:rPr lang="en-US" sz="1800" b="0" strike="noStrike" spc="-1">
                <a:solidFill>
                  <a:srgbClr val="000000"/>
                </a:solidFill>
                <a:latin typeface="Arial"/>
                <a:ea typeface="AR PL SungtiL GB"/>
              </a:rPr>
              <a:t>Taken together, this ratio tells us how well each value of θ predicted the data, </a:t>
            </a:r>
            <a:r>
              <a:rPr lang="en-US" sz="1800" b="1" strike="noStrike" spc="-1">
                <a:solidFill>
                  <a:srgbClr val="000000"/>
                </a:solidFill>
                <a:latin typeface="Arial"/>
                <a:ea typeface="AR PL SungtiL GB"/>
              </a:rPr>
              <a:t>relative</a:t>
            </a:r>
            <a:r>
              <a:rPr lang="en-US" sz="1800" b="0" strike="noStrike" spc="-1">
                <a:solidFill>
                  <a:srgbClr val="000000"/>
                </a:solidFill>
                <a:latin typeface="Arial"/>
                <a:ea typeface="AR PL SungtiL GB"/>
              </a:rPr>
              <a:t> to all other values!</a:t>
            </a:r>
            <a:endParaRPr lang="en" sz="1800" b="0" strike="noStrike" spc="-1">
              <a:solidFill>
                <a:srgbClr val="000000"/>
              </a:solidFill>
              <a:latin typeface="Arial"/>
            </a:endParaRPr>
          </a:p>
        </p:txBody>
      </p:sp>
      <p:sp>
        <p:nvSpPr>
          <p:cNvPr id="312" name="CustomShape 55"/>
          <p:cNvSpPr/>
          <p:nvPr/>
        </p:nvSpPr>
        <p:spPr>
          <a:xfrm>
            <a:off x="1556640" y="5024160"/>
            <a:ext cx="8502120" cy="1552680"/>
          </a:xfrm>
          <a:prstGeom prst="rect">
            <a:avLst/>
          </a:prstGeom>
          <a:solidFill>
            <a:srgbClr val="CCCCCC"/>
          </a:solidFill>
          <a:ln w="57240">
            <a:solidFill>
              <a:srgbClr val="00000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nSpc>
                <a:spcPct val="100000"/>
              </a:lnSpc>
            </a:pPr>
            <a:r>
              <a:rPr lang="en-US" sz="1800" b="0" strike="noStrike" spc="-1">
                <a:solidFill>
                  <a:srgbClr val="000000"/>
                </a:solidFill>
                <a:latin typeface="Arial"/>
                <a:ea typeface="AR PL SungtiL GB"/>
              </a:rPr>
              <a:t>Now we know that the marginal (i.e., average) likelihood is 0.16. This means that when the likelihood of the data for a specific value of θ is greater than 0.16, that value of θ has predicted the data above average. </a:t>
            </a:r>
            <a:endParaRPr lang="en" sz="1800" b="0" strike="noStrike" spc="-1">
              <a:solidFill>
                <a:srgbClr val="000000"/>
              </a:solidFill>
              <a:latin typeface="Arial"/>
            </a:endParaRPr>
          </a:p>
          <a:p>
            <a:pPr>
              <a:lnSpc>
                <a:spcPct val="100000"/>
              </a:lnSpc>
            </a:pPr>
            <a:r>
              <a:rPr lang="en-US" sz="1800" b="0" strike="noStrike" spc="-1">
                <a:solidFill>
                  <a:srgbClr val="000000"/>
                </a:solidFill>
                <a:latin typeface="Arial"/>
                <a:ea typeface="AR PL SungtiL GB"/>
              </a:rPr>
              <a:t>If that is the case, the predictive updating factor is &gt; 1. If a specific value of θ predicted the data worse than average, that ratio is &lt; 1.</a:t>
            </a:r>
            <a:endParaRPr lang="en" sz="1800" b="0" strike="noStrike" spc="-1">
              <a:solidFill>
                <a:srgbClr val="000000"/>
              </a:solidFill>
              <a:latin typeface="Arial"/>
            </a:endParaRPr>
          </a:p>
        </p:txBody>
      </p:sp>
      <p:sp>
        <p:nvSpPr>
          <p:cNvPr id="313" name="Line 27"/>
          <p:cNvSpPr/>
          <p:nvPr/>
        </p:nvSpPr>
        <p:spPr>
          <a:xfrm>
            <a:off x="4116960" y="4384080"/>
            <a:ext cx="360" cy="640080"/>
          </a:xfrm>
          <a:custGeom>
            <a:avLst/>
            <a:gdLst/>
            <a:ahLst/>
            <a:cxnLst/>
            <a:rect l="0" t="0" r="r" b="b"/>
            <a:pathLst>
              <a:path w="1" h="1778" fill="none">
                <a:moveTo>
                  <a:pt x="0" y="0"/>
                </a:moveTo>
                <a:lnTo>
                  <a:pt x="1" y="1778"/>
                </a:lnTo>
              </a:path>
            </a:pathLst>
          </a:custGeom>
          <a:ln w="38160">
            <a:solidFill>
              <a:srgbClr val="000000"/>
            </a:solidFill>
            <a:round/>
            <a:tailEnd type="triangle" w="med" len="med"/>
          </a:ln>
        </p:spPr>
        <p:txBody>
          <a:bodyPr lIns="90000" tIns="45000" rIns="90000" bIns="45000" anchor="t" anchorCtr="1">
            <a:noAutofit/>
          </a:bodyPr>
          <a:lstStyle/>
          <a:p>
            <a:endParaRPr lang="en" sz="1800" b="0" strike="noStrike" spc="-1">
              <a:solidFill>
                <a:srgbClr val="000000"/>
              </a:solidFill>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12"/>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3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115000"/>
              </a:lnSpc>
              <a:buNone/>
            </a:pPr>
            <a:r>
              <a:rPr lang="en-GB" sz="2800" b="0" strike="noStrike" spc="-1">
                <a:solidFill>
                  <a:srgbClr val="000000"/>
                </a:solidFill>
                <a:latin typeface="Cantarell Extra Bold"/>
              </a:rPr>
              <a:t>Estimating a Proportion: </a:t>
            </a:r>
            <a:br>
              <a:rPr sz="2800"/>
            </a:br>
            <a:r>
              <a:rPr lang="en-GB" sz="2800" b="0" strike="noStrike" spc="-1">
                <a:solidFill>
                  <a:srgbClr val="000000"/>
                </a:solidFill>
                <a:latin typeface="Cantarell Extra Bold"/>
              </a:rPr>
              <a:t>Predictive Updating Factor</a:t>
            </a:r>
          </a:p>
        </p:txBody>
      </p:sp>
      <p:sp>
        <p:nvSpPr>
          <p:cNvPr id="315" name="CustomShape 9"/>
          <p:cNvSpPr/>
          <p:nvPr/>
        </p:nvSpPr>
        <p:spPr>
          <a:xfrm>
            <a:off x="609840" y="1258560"/>
            <a:ext cx="10967040" cy="3971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pic>
        <p:nvPicPr>
          <p:cNvPr id="316" name="Picture 315"/>
          <p:cNvPicPr/>
          <p:nvPr/>
        </p:nvPicPr>
        <p:blipFill>
          <a:blip r:embed="rId2"/>
          <a:stretch/>
        </p:blipFill>
        <p:spPr>
          <a:xfrm>
            <a:off x="1285920" y="1418040"/>
            <a:ext cx="7861320" cy="5239080"/>
          </a:xfrm>
          <a:prstGeom prst="rect">
            <a:avLst/>
          </a:prstGeom>
          <a:ln w="0">
            <a:noFill/>
          </a:ln>
        </p:spPr>
      </p:pic>
      <p:sp>
        <p:nvSpPr>
          <p:cNvPr id="317" name="Line 1"/>
          <p:cNvSpPr/>
          <p:nvPr/>
        </p:nvSpPr>
        <p:spPr>
          <a:xfrm flipH="1">
            <a:off x="8370000" y="3650040"/>
            <a:ext cx="422640" cy="360"/>
          </a:xfrm>
          <a:prstGeom prst="line">
            <a:avLst/>
          </a:prstGeom>
          <a:ln w="57240">
            <a:solidFill>
              <a:srgbClr val="A3238E"/>
            </a:solidFill>
            <a:round/>
            <a:tailEnd type="triangle" w="med" len="med"/>
          </a:ln>
        </p:spPr>
        <p:style>
          <a:lnRef idx="0">
            <a:scrgbClr r="0" g="0" b="0"/>
          </a:lnRef>
          <a:fillRef idx="0">
            <a:scrgbClr r="0" g="0" b="0"/>
          </a:fillRef>
          <a:effectRef idx="0">
            <a:scrgbClr r="0" g="0" b="0"/>
          </a:effectRef>
          <a:fontRef idx="minor"/>
        </p:style>
        <p:txBody>
          <a:bodyPr lIns="90000" tIns="-44640" rIns="90000" bIns="-44640" anchor="t" anchorCtr="1">
            <a:noAutofit/>
          </a:bodyPr>
          <a:lstStyle/>
          <a:p>
            <a:endParaRPr lang="en" sz="1800" b="0" strike="noStrike" spc="-1">
              <a:solidFill>
                <a:srgbClr val="000000"/>
              </a:solidFill>
              <a:latin typeface="Arial"/>
            </a:endParaRPr>
          </a:p>
        </p:txBody>
      </p:sp>
      <p:sp>
        <p:nvSpPr>
          <p:cNvPr id="318" name="CustomShape 14"/>
          <p:cNvSpPr/>
          <p:nvPr/>
        </p:nvSpPr>
        <p:spPr>
          <a:xfrm>
            <a:off x="8812080" y="3375720"/>
            <a:ext cx="3286800" cy="635400"/>
          </a:xfrm>
          <a:prstGeom prst="rect">
            <a:avLst/>
          </a:prstGeom>
          <a:solidFill>
            <a:srgbClr val="ADD58A"/>
          </a:solidFill>
          <a:ln w="57240">
            <a:solidFill>
              <a:srgbClr val="A3238E"/>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Arial"/>
                <a:ea typeface="AR PL SungtiL GB"/>
              </a:rPr>
              <a:t>The </a:t>
            </a:r>
            <a:r>
              <a:rPr lang="en-US" sz="1600" b="1" strike="noStrike" spc="-1">
                <a:solidFill>
                  <a:srgbClr val="000000"/>
                </a:solidFill>
                <a:latin typeface="Arial"/>
                <a:ea typeface="AR PL SungtiL GB"/>
              </a:rPr>
              <a:t>marginal likelihood</a:t>
            </a:r>
            <a:r>
              <a:rPr lang="en-US" sz="1600" b="0" strike="noStrike" spc="-1">
                <a:solidFill>
                  <a:srgbClr val="000000"/>
                </a:solidFill>
                <a:latin typeface="Arial"/>
                <a:ea typeface="AR PL SungtiL GB"/>
              </a:rPr>
              <a:t>, across all values of θ (= 0.16)</a:t>
            </a:r>
            <a:endParaRPr lang="en" sz="1600" b="0" strike="noStrike" spc="-1">
              <a:solidFill>
                <a:srgbClr val="000000"/>
              </a:solidFill>
              <a:latin typeface="Arial"/>
            </a:endParaRPr>
          </a:p>
        </p:txBody>
      </p:sp>
      <p:grpSp>
        <p:nvGrpSpPr>
          <p:cNvPr id="319" name="Group 5"/>
          <p:cNvGrpSpPr/>
          <p:nvPr/>
        </p:nvGrpSpPr>
        <p:grpSpPr>
          <a:xfrm>
            <a:off x="8812080" y="4014360"/>
            <a:ext cx="3286800" cy="1824480"/>
            <a:chOff x="8812080" y="4014360"/>
            <a:chExt cx="3286800" cy="1824480"/>
          </a:xfrm>
        </p:grpSpPr>
        <p:sp>
          <p:nvSpPr>
            <p:cNvPr id="320" name="CustomShape 16"/>
            <p:cNvSpPr/>
            <p:nvPr/>
          </p:nvSpPr>
          <p:spPr>
            <a:xfrm>
              <a:off x="8812080" y="4472280"/>
              <a:ext cx="3286800" cy="1366560"/>
            </a:xfrm>
            <a:prstGeom prst="rect">
              <a:avLst/>
            </a:prstGeom>
            <a:solidFill>
              <a:srgbClr val="ADD58A"/>
            </a:solidFill>
            <a:ln w="57240">
              <a:solidFill>
                <a:srgbClr val="A3238E"/>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Arial"/>
                  <a:ea typeface="AR PL SungtiL GB"/>
                </a:rPr>
                <a:t>This tells us something how well θ predicted the data, </a:t>
              </a:r>
              <a:r>
                <a:rPr lang="en-US" sz="1600" b="1" strike="noStrike" spc="-1">
                  <a:solidFill>
                    <a:srgbClr val="000000"/>
                  </a:solidFill>
                  <a:latin typeface="Arial"/>
                  <a:ea typeface="AR PL SungtiL GB"/>
                </a:rPr>
                <a:t>averaged </a:t>
              </a:r>
              <a:r>
                <a:rPr lang="en-US" sz="1600" b="0" strike="noStrike" spc="-1">
                  <a:solidFill>
                    <a:srgbClr val="000000"/>
                  </a:solidFill>
                  <a:latin typeface="Arial"/>
                  <a:ea typeface="AR PL SungtiL GB"/>
                </a:rPr>
                <a:t>over all possible values of θ (i.e., it is the average quality of the prediction by this model)</a:t>
              </a:r>
              <a:endParaRPr lang="en" sz="1600" b="0" strike="noStrike" spc="-1">
                <a:solidFill>
                  <a:srgbClr val="000000"/>
                </a:solidFill>
                <a:latin typeface="Arial"/>
              </a:endParaRPr>
            </a:p>
          </p:txBody>
        </p:sp>
        <p:sp>
          <p:nvSpPr>
            <p:cNvPr id="321" name="Line 2"/>
            <p:cNvSpPr/>
            <p:nvPr/>
          </p:nvSpPr>
          <p:spPr>
            <a:xfrm>
              <a:off x="10456920" y="4014360"/>
              <a:ext cx="360" cy="457200"/>
            </a:xfrm>
            <a:prstGeom prst="line">
              <a:avLst/>
            </a:prstGeom>
            <a:ln w="57240">
              <a:solidFill>
                <a:srgbClr val="A3238E"/>
              </a:solidFill>
              <a:round/>
            </a:ln>
          </p:spPr>
          <p:style>
            <a:lnRef idx="0">
              <a:scrgbClr r="0" g="0" b="0"/>
            </a:lnRef>
            <a:fillRef idx="0">
              <a:scrgbClr r="0" g="0" b="0"/>
            </a:fillRef>
            <a:effectRef idx="0">
              <a:scrgbClr r="0" g="0" b="0"/>
            </a:effectRef>
            <a:fontRef idx="minor"/>
          </p:style>
          <p:txBody>
            <a:bodyPr lIns="90000" tIns="45000" rIns="90000" bIns="45000" anchor="t" anchorCtr="1">
              <a:noAutofit/>
            </a:bodyPr>
            <a:lstStyle/>
            <a:p>
              <a:endParaRPr lang="en" sz="1800" b="0" strike="noStrike" spc="-1">
                <a:solidFill>
                  <a:srgbClr val="000000"/>
                </a:solidFill>
                <a:latin typeface="Aria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2" name="Picture 321"/>
          <p:cNvPicPr/>
          <p:nvPr/>
        </p:nvPicPr>
        <p:blipFill>
          <a:blip r:embed="rId2"/>
          <a:stretch/>
        </p:blipFill>
        <p:spPr>
          <a:xfrm>
            <a:off x="1271880" y="1418040"/>
            <a:ext cx="7861320" cy="5239080"/>
          </a:xfrm>
          <a:prstGeom prst="rect">
            <a:avLst/>
          </a:prstGeom>
          <a:ln w="0">
            <a:noFill/>
          </a:ln>
        </p:spPr>
      </p:pic>
      <p:sp>
        <p:nvSpPr>
          <p:cNvPr id="323"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115000"/>
              </a:lnSpc>
              <a:buNone/>
            </a:pPr>
            <a:r>
              <a:rPr lang="en-GB" sz="2800" b="0" strike="noStrike" spc="-1">
                <a:solidFill>
                  <a:srgbClr val="000000"/>
                </a:solidFill>
                <a:latin typeface="Cantarell Extra Bold"/>
              </a:rPr>
              <a:t>Estimating a Proportion: </a:t>
            </a:r>
            <a:br>
              <a:rPr sz="2800"/>
            </a:br>
            <a:r>
              <a:rPr lang="en-GB" sz="2800" b="0" strike="noStrike" spc="-1">
                <a:solidFill>
                  <a:srgbClr val="000000"/>
                </a:solidFill>
                <a:latin typeface="Cantarell Extra Bold"/>
              </a:rPr>
              <a:t>Predictive Updating Factor</a:t>
            </a:r>
          </a:p>
        </p:txBody>
      </p:sp>
      <p:sp>
        <p:nvSpPr>
          <p:cNvPr id="324" name="CustomShape 17"/>
          <p:cNvSpPr/>
          <p:nvPr/>
        </p:nvSpPr>
        <p:spPr>
          <a:xfrm>
            <a:off x="609840" y="1258560"/>
            <a:ext cx="10967040" cy="3971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325" name="Line 6"/>
          <p:cNvSpPr/>
          <p:nvPr/>
        </p:nvSpPr>
        <p:spPr>
          <a:xfrm flipH="1">
            <a:off x="8370000" y="3650040"/>
            <a:ext cx="422640" cy="360"/>
          </a:xfrm>
          <a:prstGeom prst="line">
            <a:avLst/>
          </a:prstGeom>
          <a:ln w="57240">
            <a:solidFill>
              <a:srgbClr val="A3238E"/>
            </a:solidFill>
            <a:round/>
            <a:tailEnd type="triangle" w="med" len="med"/>
          </a:ln>
        </p:spPr>
        <p:style>
          <a:lnRef idx="0">
            <a:scrgbClr r="0" g="0" b="0"/>
          </a:lnRef>
          <a:fillRef idx="0">
            <a:scrgbClr r="0" g="0" b="0"/>
          </a:fillRef>
          <a:effectRef idx="0">
            <a:scrgbClr r="0" g="0" b="0"/>
          </a:effectRef>
          <a:fontRef idx="minor"/>
        </p:style>
        <p:txBody>
          <a:bodyPr lIns="90000" tIns="-44640" rIns="90000" bIns="-44640" anchor="t" anchorCtr="1">
            <a:noAutofit/>
          </a:bodyPr>
          <a:lstStyle/>
          <a:p>
            <a:endParaRPr lang="en" sz="1800" b="0" strike="noStrike" spc="-1">
              <a:solidFill>
                <a:srgbClr val="000000"/>
              </a:solidFill>
              <a:latin typeface="Arial"/>
            </a:endParaRPr>
          </a:p>
        </p:txBody>
      </p:sp>
      <p:sp>
        <p:nvSpPr>
          <p:cNvPr id="326" name="CustomShape 20"/>
          <p:cNvSpPr/>
          <p:nvPr/>
        </p:nvSpPr>
        <p:spPr>
          <a:xfrm>
            <a:off x="8812080" y="3375720"/>
            <a:ext cx="3286800" cy="635400"/>
          </a:xfrm>
          <a:prstGeom prst="rect">
            <a:avLst/>
          </a:prstGeom>
          <a:solidFill>
            <a:srgbClr val="ADD58A"/>
          </a:solidFill>
          <a:ln w="57240">
            <a:solidFill>
              <a:srgbClr val="A3238E"/>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Arial"/>
                <a:ea typeface="AR PL SungtiL GB"/>
              </a:rPr>
              <a:t>The </a:t>
            </a:r>
            <a:r>
              <a:rPr lang="en-US" sz="1600" b="1" strike="noStrike" spc="-1">
                <a:solidFill>
                  <a:srgbClr val="000000"/>
                </a:solidFill>
                <a:latin typeface="Arial"/>
                <a:ea typeface="AR PL SungtiL GB"/>
              </a:rPr>
              <a:t>marginal likelihood</a:t>
            </a:r>
            <a:r>
              <a:rPr lang="en-US" sz="1600" b="0" strike="noStrike" spc="-1">
                <a:solidFill>
                  <a:srgbClr val="000000"/>
                </a:solidFill>
                <a:latin typeface="Arial"/>
                <a:ea typeface="AR PL SungtiL GB"/>
              </a:rPr>
              <a:t>, across all values of θ (= 0.16)</a:t>
            </a:r>
            <a:endParaRPr lang="en" sz="1600" b="0" strike="noStrike" spc="-1">
              <a:solidFill>
                <a:srgbClr val="000000"/>
              </a:solidFill>
              <a:latin typeface="Arial"/>
            </a:endParaRPr>
          </a:p>
        </p:txBody>
      </p:sp>
      <p:grpSp>
        <p:nvGrpSpPr>
          <p:cNvPr id="327" name="Group 2"/>
          <p:cNvGrpSpPr/>
          <p:nvPr/>
        </p:nvGrpSpPr>
        <p:grpSpPr>
          <a:xfrm>
            <a:off x="8812080" y="4014360"/>
            <a:ext cx="3286800" cy="1824480"/>
            <a:chOff x="8812080" y="4014360"/>
            <a:chExt cx="3286800" cy="1824480"/>
          </a:xfrm>
        </p:grpSpPr>
        <p:sp>
          <p:nvSpPr>
            <p:cNvPr id="328" name="CustomShape 21"/>
            <p:cNvSpPr/>
            <p:nvPr/>
          </p:nvSpPr>
          <p:spPr>
            <a:xfrm>
              <a:off x="8812080" y="4472280"/>
              <a:ext cx="3286800" cy="1366560"/>
            </a:xfrm>
            <a:prstGeom prst="rect">
              <a:avLst/>
            </a:prstGeom>
            <a:solidFill>
              <a:srgbClr val="ADD58A"/>
            </a:solidFill>
            <a:ln w="57240">
              <a:solidFill>
                <a:srgbClr val="A3238E"/>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Arial"/>
                  <a:ea typeface="AR PL SungtiL GB"/>
                </a:rPr>
                <a:t>This tells us something how well θ predicted the data, </a:t>
              </a:r>
              <a:r>
                <a:rPr lang="en-US" sz="1600" b="1" strike="noStrike" spc="-1">
                  <a:solidFill>
                    <a:srgbClr val="000000"/>
                  </a:solidFill>
                  <a:latin typeface="Arial"/>
                  <a:ea typeface="AR PL SungtiL GB"/>
                </a:rPr>
                <a:t>averaged </a:t>
              </a:r>
              <a:r>
                <a:rPr lang="en-US" sz="1600" b="0" strike="noStrike" spc="-1">
                  <a:solidFill>
                    <a:srgbClr val="000000"/>
                  </a:solidFill>
                  <a:latin typeface="Arial"/>
                  <a:ea typeface="AR PL SungtiL GB"/>
                </a:rPr>
                <a:t>over all possible values of θ (i.e., it is the average quality of the prediction by this model)</a:t>
              </a:r>
              <a:endParaRPr lang="en" sz="1600" b="0" strike="noStrike" spc="-1">
                <a:solidFill>
                  <a:srgbClr val="000000"/>
                </a:solidFill>
                <a:latin typeface="Arial"/>
              </a:endParaRPr>
            </a:p>
          </p:txBody>
        </p:sp>
        <p:sp>
          <p:nvSpPr>
            <p:cNvPr id="329" name="Line 8"/>
            <p:cNvSpPr/>
            <p:nvPr/>
          </p:nvSpPr>
          <p:spPr>
            <a:xfrm>
              <a:off x="10456920" y="4014360"/>
              <a:ext cx="360" cy="457200"/>
            </a:xfrm>
            <a:prstGeom prst="line">
              <a:avLst/>
            </a:prstGeom>
            <a:ln w="57240">
              <a:solidFill>
                <a:srgbClr val="A3238E"/>
              </a:solidFill>
              <a:round/>
            </a:ln>
          </p:spPr>
          <p:style>
            <a:lnRef idx="0">
              <a:scrgbClr r="0" g="0" b="0"/>
            </a:lnRef>
            <a:fillRef idx="0">
              <a:scrgbClr r="0" g="0" b="0"/>
            </a:fillRef>
            <a:effectRef idx="0">
              <a:scrgbClr r="0" g="0" b="0"/>
            </a:effectRef>
            <a:fontRef idx="minor"/>
          </p:style>
          <p:txBody>
            <a:bodyPr lIns="90000" tIns="45000" rIns="90000" bIns="45000" anchor="t" anchorCtr="1">
              <a:noAutofit/>
            </a:bodyPr>
            <a:lstStyle/>
            <a:p>
              <a:endParaRPr lang="en" sz="1800" b="0" strike="noStrike" spc="-1">
                <a:solidFill>
                  <a:srgbClr val="000000"/>
                </a:solidFill>
                <a:latin typeface="Arial"/>
              </a:endParaRPr>
            </a:p>
          </p:txBody>
        </p:sp>
      </p:grpSp>
      <p:sp>
        <p:nvSpPr>
          <p:cNvPr id="330" name="CustomShape 28"/>
          <p:cNvSpPr/>
          <p:nvPr/>
        </p:nvSpPr>
        <p:spPr>
          <a:xfrm>
            <a:off x="1097640" y="5747040"/>
            <a:ext cx="4566960" cy="909720"/>
          </a:xfrm>
          <a:prstGeom prst="rect">
            <a:avLst/>
          </a:prstGeom>
          <a:solidFill>
            <a:srgbClr val="ADD58A"/>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Arial"/>
                <a:ea typeface="AR PL SungtiL GB"/>
              </a:rPr>
              <a:t>Values of θ that predicted the data better than average (i.e., their likelihoods are greater than the marginal likelihood) </a:t>
            </a:r>
            <a:endParaRPr lang="en" sz="1600" b="0" strike="noStrike" spc="-1">
              <a:solidFill>
                <a:srgbClr val="000000"/>
              </a:solidFill>
              <a:latin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1" name="Picture 330"/>
          <p:cNvPicPr/>
          <p:nvPr/>
        </p:nvPicPr>
        <p:blipFill>
          <a:blip r:embed="rId2"/>
          <a:stretch/>
        </p:blipFill>
        <p:spPr>
          <a:xfrm>
            <a:off x="1271880" y="1418040"/>
            <a:ext cx="7861320" cy="5239080"/>
          </a:xfrm>
          <a:prstGeom prst="rect">
            <a:avLst/>
          </a:prstGeom>
          <a:ln w="0">
            <a:noFill/>
          </a:ln>
        </p:spPr>
      </p:pic>
      <p:sp>
        <p:nvSpPr>
          <p:cNvPr id="332"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115000"/>
              </a:lnSpc>
              <a:buNone/>
            </a:pPr>
            <a:r>
              <a:rPr lang="en-GB" sz="2800" b="0" strike="noStrike" spc="-1">
                <a:solidFill>
                  <a:srgbClr val="000000"/>
                </a:solidFill>
                <a:latin typeface="Cantarell Extra Bold"/>
              </a:rPr>
              <a:t>Estimating a Proportion: </a:t>
            </a:r>
            <a:br>
              <a:rPr sz="2800"/>
            </a:br>
            <a:r>
              <a:rPr lang="en-GB" sz="2800" b="0" strike="noStrike" spc="-1">
                <a:solidFill>
                  <a:srgbClr val="000000"/>
                </a:solidFill>
                <a:latin typeface="Cantarell Extra Bold"/>
              </a:rPr>
              <a:t>Predictive Updating Factor</a:t>
            </a:r>
          </a:p>
        </p:txBody>
      </p:sp>
      <p:sp>
        <p:nvSpPr>
          <p:cNvPr id="333" name="CustomShape 18"/>
          <p:cNvSpPr/>
          <p:nvPr/>
        </p:nvSpPr>
        <p:spPr>
          <a:xfrm>
            <a:off x="609840" y="1258560"/>
            <a:ext cx="10967040" cy="3971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334" name="Line 3"/>
          <p:cNvSpPr/>
          <p:nvPr/>
        </p:nvSpPr>
        <p:spPr>
          <a:xfrm flipH="1">
            <a:off x="8370000" y="3650040"/>
            <a:ext cx="422640" cy="360"/>
          </a:xfrm>
          <a:prstGeom prst="line">
            <a:avLst/>
          </a:prstGeom>
          <a:ln w="57240">
            <a:solidFill>
              <a:srgbClr val="A3238E"/>
            </a:solidFill>
            <a:round/>
            <a:tailEnd type="triangle" w="med" len="med"/>
          </a:ln>
        </p:spPr>
        <p:style>
          <a:lnRef idx="0">
            <a:scrgbClr r="0" g="0" b="0"/>
          </a:lnRef>
          <a:fillRef idx="0">
            <a:scrgbClr r="0" g="0" b="0"/>
          </a:fillRef>
          <a:effectRef idx="0">
            <a:scrgbClr r="0" g="0" b="0"/>
          </a:effectRef>
          <a:fontRef idx="minor"/>
        </p:style>
        <p:txBody>
          <a:bodyPr lIns="90000" tIns="-44640" rIns="90000" bIns="-44640" anchor="t" anchorCtr="1">
            <a:noAutofit/>
          </a:bodyPr>
          <a:lstStyle/>
          <a:p>
            <a:endParaRPr lang="en" sz="1800" b="0" strike="noStrike" spc="-1">
              <a:solidFill>
                <a:srgbClr val="000000"/>
              </a:solidFill>
              <a:latin typeface="Arial"/>
            </a:endParaRPr>
          </a:p>
        </p:txBody>
      </p:sp>
      <p:sp>
        <p:nvSpPr>
          <p:cNvPr id="335" name="CustomShape 19"/>
          <p:cNvSpPr/>
          <p:nvPr/>
        </p:nvSpPr>
        <p:spPr>
          <a:xfrm>
            <a:off x="8812080" y="3375720"/>
            <a:ext cx="3286800" cy="635400"/>
          </a:xfrm>
          <a:prstGeom prst="rect">
            <a:avLst/>
          </a:prstGeom>
          <a:solidFill>
            <a:srgbClr val="ADD58A"/>
          </a:solidFill>
          <a:ln w="57240">
            <a:solidFill>
              <a:srgbClr val="A3238E"/>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Arial"/>
                <a:ea typeface="AR PL SungtiL GB"/>
              </a:rPr>
              <a:t>The </a:t>
            </a:r>
            <a:r>
              <a:rPr lang="en-US" sz="1600" b="1" strike="noStrike" spc="-1">
                <a:solidFill>
                  <a:srgbClr val="000000"/>
                </a:solidFill>
                <a:latin typeface="Arial"/>
                <a:ea typeface="AR PL SungtiL GB"/>
              </a:rPr>
              <a:t>marginal likelihood</a:t>
            </a:r>
            <a:r>
              <a:rPr lang="en-US" sz="1600" b="0" strike="noStrike" spc="-1">
                <a:solidFill>
                  <a:srgbClr val="000000"/>
                </a:solidFill>
                <a:latin typeface="Arial"/>
                <a:ea typeface="AR PL SungtiL GB"/>
              </a:rPr>
              <a:t>, across all values of θ (= 0.16)</a:t>
            </a:r>
            <a:endParaRPr lang="en" sz="1600" b="0" strike="noStrike" spc="-1">
              <a:solidFill>
                <a:srgbClr val="000000"/>
              </a:solidFill>
              <a:latin typeface="Arial"/>
            </a:endParaRPr>
          </a:p>
        </p:txBody>
      </p:sp>
      <p:grpSp>
        <p:nvGrpSpPr>
          <p:cNvPr id="336" name="Group 1"/>
          <p:cNvGrpSpPr/>
          <p:nvPr/>
        </p:nvGrpSpPr>
        <p:grpSpPr>
          <a:xfrm>
            <a:off x="8812080" y="4014360"/>
            <a:ext cx="3286800" cy="1824480"/>
            <a:chOff x="8812080" y="4014360"/>
            <a:chExt cx="3286800" cy="1824480"/>
          </a:xfrm>
        </p:grpSpPr>
        <p:sp>
          <p:nvSpPr>
            <p:cNvPr id="337" name="CustomShape 22"/>
            <p:cNvSpPr/>
            <p:nvPr/>
          </p:nvSpPr>
          <p:spPr>
            <a:xfrm>
              <a:off x="8812080" y="4472280"/>
              <a:ext cx="3286800" cy="1366560"/>
            </a:xfrm>
            <a:prstGeom prst="rect">
              <a:avLst/>
            </a:prstGeom>
            <a:solidFill>
              <a:srgbClr val="ADD58A"/>
            </a:solidFill>
            <a:ln w="57240">
              <a:solidFill>
                <a:srgbClr val="A3238E"/>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Arial"/>
                  <a:ea typeface="AR PL SungtiL GB"/>
                </a:rPr>
                <a:t>This tells us something how well θ predicted the data, </a:t>
              </a:r>
              <a:r>
                <a:rPr lang="en-US" sz="1600" b="1" strike="noStrike" spc="-1">
                  <a:solidFill>
                    <a:srgbClr val="000000"/>
                  </a:solidFill>
                  <a:latin typeface="Arial"/>
                  <a:ea typeface="AR PL SungtiL GB"/>
                </a:rPr>
                <a:t>averaged </a:t>
              </a:r>
              <a:r>
                <a:rPr lang="en-US" sz="1600" b="0" strike="noStrike" spc="-1">
                  <a:solidFill>
                    <a:srgbClr val="000000"/>
                  </a:solidFill>
                  <a:latin typeface="Arial"/>
                  <a:ea typeface="AR PL SungtiL GB"/>
                </a:rPr>
                <a:t>over all possible values of θ (i.e., it is the average quality of the prediction by this model)</a:t>
              </a:r>
              <a:endParaRPr lang="en" sz="1600" b="0" strike="noStrike" spc="-1">
                <a:solidFill>
                  <a:srgbClr val="000000"/>
                </a:solidFill>
                <a:latin typeface="Arial"/>
              </a:endParaRPr>
            </a:p>
          </p:txBody>
        </p:sp>
        <p:sp>
          <p:nvSpPr>
            <p:cNvPr id="338" name="Line 4"/>
            <p:cNvSpPr/>
            <p:nvPr/>
          </p:nvSpPr>
          <p:spPr>
            <a:xfrm>
              <a:off x="10456920" y="4014360"/>
              <a:ext cx="360" cy="457200"/>
            </a:xfrm>
            <a:prstGeom prst="line">
              <a:avLst/>
            </a:prstGeom>
            <a:ln w="57240">
              <a:solidFill>
                <a:srgbClr val="A3238E"/>
              </a:solidFill>
              <a:round/>
            </a:ln>
          </p:spPr>
          <p:style>
            <a:lnRef idx="0">
              <a:scrgbClr r="0" g="0" b="0"/>
            </a:lnRef>
            <a:fillRef idx="0">
              <a:scrgbClr r="0" g="0" b="0"/>
            </a:fillRef>
            <a:effectRef idx="0">
              <a:scrgbClr r="0" g="0" b="0"/>
            </a:effectRef>
            <a:fontRef idx="minor"/>
          </p:style>
          <p:txBody>
            <a:bodyPr lIns="90000" tIns="45000" rIns="90000" bIns="45000" anchor="t" anchorCtr="1">
              <a:noAutofit/>
            </a:bodyPr>
            <a:lstStyle/>
            <a:p>
              <a:endParaRPr lang="en" sz="1800" b="0" strike="noStrike" spc="-1">
                <a:solidFill>
                  <a:srgbClr val="000000"/>
                </a:solidFill>
                <a:latin typeface="Arial"/>
              </a:endParaRPr>
            </a:p>
          </p:txBody>
        </p:sp>
      </p:grpSp>
      <p:sp>
        <p:nvSpPr>
          <p:cNvPr id="339" name="CustomShape 29"/>
          <p:cNvSpPr/>
          <p:nvPr/>
        </p:nvSpPr>
        <p:spPr>
          <a:xfrm>
            <a:off x="1280160" y="5760720"/>
            <a:ext cx="4566960" cy="909720"/>
          </a:xfrm>
          <a:prstGeom prst="rect">
            <a:avLst/>
          </a:prstGeom>
          <a:solidFill>
            <a:srgbClr val="F04E4D"/>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Arial"/>
                <a:ea typeface="AR PL SungtiL GB"/>
              </a:rPr>
              <a:t>Values of θ that predicted the data worse than average (i.e., their likelihoods are less than the marginal likelihood) </a:t>
            </a:r>
            <a:endParaRPr lang="en" sz="1600" b="0" strike="noStrike" spc="-1">
              <a:solidFill>
                <a:srgbClr val="000000"/>
              </a:solidFill>
              <a:latin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115000"/>
              </a:lnSpc>
              <a:buNone/>
            </a:pPr>
            <a:r>
              <a:rPr lang="en-GB" sz="2800" b="0" strike="noStrike" spc="-1">
                <a:solidFill>
                  <a:srgbClr val="000000"/>
                </a:solidFill>
                <a:latin typeface="Cantarell Extra Bold"/>
              </a:rPr>
              <a:t>Estimating a Proportion: </a:t>
            </a:r>
            <a:br>
              <a:rPr sz="2800"/>
            </a:br>
            <a:r>
              <a:rPr lang="en-GB" sz="2800" b="0" strike="noStrike" spc="-1">
                <a:solidFill>
                  <a:srgbClr val="000000"/>
                </a:solidFill>
                <a:latin typeface="Cantarell Extra Bold"/>
              </a:rPr>
              <a:t>Some Notes on the Likelihood</a:t>
            </a:r>
          </a:p>
        </p:txBody>
      </p:sp>
      <p:sp>
        <p:nvSpPr>
          <p:cNvPr id="341" name="PlaceHolder 2"/>
          <p:cNvSpPr>
            <a:spLocks noGrp="1"/>
          </p:cNvSpPr>
          <p:nvPr>
            <p:ph/>
          </p:nvPr>
        </p:nvSpPr>
        <p:spPr>
          <a:xfrm>
            <a:off x="1486440" y="1846800"/>
            <a:ext cx="9614520" cy="4525920"/>
          </a:xfrm>
          <a:prstGeom prst="rect">
            <a:avLst/>
          </a:prstGeom>
          <a:noFill/>
          <a:ln w="0">
            <a:noFill/>
          </a:ln>
        </p:spPr>
        <p:txBody>
          <a:bodyPr lIns="0" tIns="0" rIns="0" bIns="0" anchor="t">
            <a:noAutofit/>
          </a:bodyPr>
          <a:lstStyle/>
          <a:p>
            <a:pPr marL="432000" indent="-324000">
              <a:spcAft>
                <a:spcPts val="1406"/>
              </a:spcAft>
              <a:buClr>
                <a:srgbClr val="000000"/>
              </a:buClr>
              <a:buSzPct val="45000"/>
              <a:buFont typeface="Wingdings" charset="2"/>
              <a:buChar char=""/>
            </a:pPr>
            <a:r>
              <a:rPr lang="en-GB" sz="1990" b="0" strike="noStrike" spc="-1">
                <a:solidFill>
                  <a:srgbClr val="003366"/>
                </a:solidFill>
                <a:latin typeface="Cantarell"/>
              </a:rPr>
              <a:t>The likelihood is the same for different prior distributions/models</a:t>
            </a:r>
            <a:br>
              <a:rPr sz="1990"/>
            </a:br>
            <a:r>
              <a:rPr lang="en-GB" sz="1990" b="0" strike="noStrike" spc="-1">
                <a:solidFill>
                  <a:srgbClr val="003366"/>
                </a:solidFill>
                <a:latin typeface="Cantarell"/>
              </a:rPr>
              <a:t> </a:t>
            </a:r>
          </a:p>
          <a:p>
            <a:pPr marL="432000" indent="-324000">
              <a:spcAft>
                <a:spcPts val="1406"/>
              </a:spcAft>
              <a:buClr>
                <a:srgbClr val="000000"/>
              </a:buClr>
              <a:buSzPct val="45000"/>
              <a:buFont typeface="Wingdings" charset="2"/>
              <a:buChar char=""/>
            </a:pPr>
            <a:r>
              <a:rPr lang="en-GB" sz="1990" b="0" strike="noStrike" spc="-1">
                <a:solidFill>
                  <a:srgbClr val="003366"/>
                </a:solidFill>
                <a:latin typeface="Cantarell"/>
              </a:rPr>
              <a:t>However, the marginal likelihood is the </a:t>
            </a:r>
            <a:br>
              <a:rPr sz="1990"/>
            </a:br>
            <a:r>
              <a:rPr lang="en-GB" sz="1990" b="0" strike="noStrike" spc="-1">
                <a:solidFill>
                  <a:srgbClr val="003366"/>
                </a:solidFill>
                <a:latin typeface="Cantarell"/>
              </a:rPr>
              <a:t>average of the likelihoods, weighted by how </a:t>
            </a:r>
            <a:br>
              <a:rPr sz="1990"/>
            </a:br>
            <a:r>
              <a:rPr lang="en-GB" sz="1990" b="0" strike="noStrike" spc="-1">
                <a:solidFill>
                  <a:srgbClr val="003366"/>
                </a:solidFill>
                <a:latin typeface="Cantarell"/>
              </a:rPr>
              <a:t>the model divided its probability mass</a:t>
            </a:r>
          </a:p>
          <a:p>
            <a:pPr marL="432000" indent="-324000">
              <a:spcAft>
                <a:spcPts val="1406"/>
              </a:spcAft>
              <a:buClr>
                <a:srgbClr val="000000"/>
              </a:buClr>
              <a:buSzPct val="45000"/>
              <a:buFont typeface="Wingdings" charset="2"/>
              <a:buChar char=""/>
            </a:pPr>
            <a:r>
              <a:rPr lang="en-GB" sz="1990" b="0" strike="noStrike" spc="-1">
                <a:solidFill>
                  <a:srgbClr val="003366"/>
                </a:solidFill>
                <a:latin typeface="Cantarell"/>
              </a:rPr>
              <a:t>The marginal likelihood is therefore different</a:t>
            </a:r>
            <a:br>
              <a:rPr sz="1990"/>
            </a:br>
            <a:r>
              <a:rPr lang="en-GB" sz="1990" b="0" strike="noStrike" spc="-1">
                <a:solidFill>
                  <a:srgbClr val="003366"/>
                </a:solidFill>
                <a:latin typeface="Cantarell"/>
              </a:rPr>
              <a:t>for different prior distributions</a:t>
            </a:r>
          </a:p>
          <a:p>
            <a:pPr marL="432000" indent="-324000">
              <a:spcAft>
                <a:spcPts val="1406"/>
              </a:spcAft>
              <a:buClr>
                <a:srgbClr val="000000"/>
              </a:buClr>
              <a:buSzPct val="45000"/>
              <a:buFont typeface="Wingdings" charset="2"/>
              <a:buChar char=""/>
            </a:pPr>
            <a:r>
              <a:rPr lang="en-GB" sz="1990" b="0" strike="noStrike" spc="-1">
                <a:solidFill>
                  <a:srgbClr val="003366"/>
                </a:solidFill>
                <a:latin typeface="Cantarell"/>
              </a:rPr>
              <a:t>Since the marginal likelihood reflects the average</a:t>
            </a:r>
            <a:br>
              <a:rPr sz="1990"/>
            </a:br>
            <a:r>
              <a:rPr lang="en-GB" sz="1990" b="0" strike="noStrike" spc="-1">
                <a:solidFill>
                  <a:srgbClr val="003366"/>
                </a:solidFill>
                <a:latin typeface="Cantarell"/>
              </a:rPr>
              <a:t>quality of the predictions made by the model, we</a:t>
            </a:r>
            <a:br>
              <a:rPr sz="1990"/>
            </a:br>
            <a:r>
              <a:rPr lang="en-GB" sz="1990" b="0" strike="noStrike" spc="-1">
                <a:solidFill>
                  <a:srgbClr val="003366"/>
                </a:solidFill>
                <a:latin typeface="Cantarell"/>
              </a:rPr>
              <a:t>will use this later to perform </a:t>
            </a:r>
            <a:r>
              <a:rPr lang="en-GB" sz="1990" b="1" strike="noStrike" spc="-1">
                <a:solidFill>
                  <a:srgbClr val="003366"/>
                </a:solidFill>
                <a:latin typeface="Cantarell"/>
              </a:rPr>
              <a:t>model comparison</a:t>
            </a:r>
            <a:endParaRPr lang="en-GB" sz="1990" b="0" strike="noStrike" spc="-1">
              <a:solidFill>
                <a:srgbClr val="003366"/>
              </a:solidFill>
              <a:latin typeface="Cantarell"/>
            </a:endParaRPr>
          </a:p>
        </p:txBody>
      </p:sp>
      <p:pic>
        <p:nvPicPr>
          <p:cNvPr id="342" name="Picture 341"/>
          <p:cNvPicPr/>
          <p:nvPr/>
        </p:nvPicPr>
        <p:blipFill>
          <a:blip r:embed="rId2"/>
          <a:stretch/>
        </p:blipFill>
        <p:spPr>
          <a:xfrm>
            <a:off x="7776000" y="2574000"/>
            <a:ext cx="4523760" cy="3083760"/>
          </a:xfrm>
          <a:prstGeom prst="rect">
            <a:avLst/>
          </a:prstGeom>
          <a:ln w="0">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Picture 97"/>
          <p:cNvPicPr/>
          <p:nvPr/>
        </p:nvPicPr>
        <p:blipFill>
          <a:blip r:embed="rId2"/>
          <a:stretch/>
        </p:blipFill>
        <p:spPr>
          <a:xfrm>
            <a:off x="372240" y="-9360"/>
            <a:ext cx="4389480" cy="6856560"/>
          </a:xfrm>
          <a:prstGeom prst="rect">
            <a:avLst/>
          </a:prstGeom>
          <a:ln w="0">
            <a:noFill/>
          </a:ln>
        </p:spPr>
      </p:pic>
      <p:pic>
        <p:nvPicPr>
          <p:cNvPr id="99" name="Picture 98"/>
          <p:cNvPicPr/>
          <p:nvPr/>
        </p:nvPicPr>
        <p:blipFill>
          <a:blip r:embed="rId3"/>
          <a:stretch/>
        </p:blipFill>
        <p:spPr>
          <a:xfrm>
            <a:off x="4539240" y="516600"/>
            <a:ext cx="5951520" cy="2417760"/>
          </a:xfrm>
          <a:prstGeom prst="rect">
            <a:avLst/>
          </a:prstGeom>
          <a:ln w="0">
            <a:noFill/>
          </a:ln>
        </p:spPr>
      </p:pic>
      <p:sp>
        <p:nvSpPr>
          <p:cNvPr id="100" name="Rectangle 99"/>
          <p:cNvSpPr/>
          <p:nvPr/>
        </p:nvSpPr>
        <p:spPr>
          <a:xfrm>
            <a:off x="5257440" y="5378400"/>
            <a:ext cx="6399360" cy="601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1800" b="0" strike="noStrike" spc="-1">
                <a:solidFill>
                  <a:srgbClr val="000000"/>
                </a:solidFill>
                <a:latin typeface="Arial"/>
                <a:ea typeface="DejaVu Sans"/>
              </a:rPr>
              <a:t>Source: </a:t>
            </a:r>
            <a:r>
              <a:rPr lang="en-US" sz="1800" b="0" u="sng" strike="noStrike" spc="-1">
                <a:solidFill>
                  <a:srgbClr val="0563C1"/>
                </a:solidFill>
                <a:uFillTx/>
                <a:latin typeface="Arial"/>
                <a:ea typeface="DejaVu Sans"/>
                <a:hlinkClick r:id="rId4"/>
              </a:rPr>
              <a:t>https://news.stanford.edu/pr/2004/diaconis-69.html</a:t>
            </a:r>
            <a:r>
              <a:rPr lang="en-US" sz="1800" b="0" strike="noStrike" spc="-1">
                <a:solidFill>
                  <a:srgbClr val="000000"/>
                </a:solidFill>
                <a:latin typeface="Arial"/>
                <a:ea typeface="DejaVu Sans"/>
              </a:rPr>
              <a:t> </a:t>
            </a:r>
            <a:endParaRPr lang="en" sz="1800" b="0" strike="noStrike" spc="-1">
              <a:solidFill>
                <a:srgbClr val="000000"/>
              </a:solidFill>
              <a:latin typeface="Arial"/>
            </a:endParaRPr>
          </a:p>
        </p:txBody>
      </p:sp>
      <p:pic>
        <p:nvPicPr>
          <p:cNvPr id="101" name="Picture 100"/>
          <p:cNvPicPr/>
          <p:nvPr/>
        </p:nvPicPr>
        <p:blipFill>
          <a:blip r:embed="rId5"/>
          <a:stretch/>
        </p:blipFill>
        <p:spPr>
          <a:xfrm>
            <a:off x="5257440" y="3034800"/>
            <a:ext cx="6856560" cy="1437120"/>
          </a:xfrm>
          <a:prstGeom prst="rect">
            <a:avLst/>
          </a:prstGeom>
          <a:ln w="0">
            <a:noFill/>
          </a:ln>
        </p:spPr>
      </p:pic>
      <p:sp>
        <p:nvSpPr>
          <p:cNvPr id="102" name="Rectangle 101"/>
          <p:cNvSpPr/>
          <p:nvPr/>
        </p:nvSpPr>
        <p:spPr>
          <a:xfrm>
            <a:off x="5365440" y="6172200"/>
            <a:ext cx="3950280" cy="34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1800" b="0" strike="noStrike" spc="-1">
                <a:solidFill>
                  <a:srgbClr val="000000"/>
                </a:solidFill>
                <a:latin typeface="Arial"/>
                <a:ea typeface="DejaVu Sans"/>
                <a:hlinkClick r:id="rId6"/>
              </a:rPr>
              <a:t>https://osf.io/6a5hy/</a:t>
            </a:r>
            <a:r>
              <a:rPr lang="en-US" sz="1800" b="0" strike="noStrike" spc="-1">
                <a:solidFill>
                  <a:srgbClr val="000000"/>
                </a:solidFill>
                <a:latin typeface="Arial"/>
                <a:ea typeface="DejaVu Sans"/>
              </a:rPr>
              <a:t> </a:t>
            </a:r>
            <a:endParaRPr lang="en" sz="1800" b="0" strike="noStrike" spc="-1">
              <a:solidFill>
                <a:srgbClr val="000000"/>
              </a:solidFill>
              <a:latin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r>
              <a:rPr lang="en-GB" sz="4000" b="0" strike="noStrike" spc="-1">
                <a:solidFill>
                  <a:srgbClr val="000000"/>
                </a:solidFill>
                <a:latin typeface="Cantarell Extra Bold"/>
              </a:rPr>
              <a:t>Bayesian Knowledge Updating</a:t>
            </a:r>
          </a:p>
        </p:txBody>
      </p:sp>
      <p:pic>
        <p:nvPicPr>
          <p:cNvPr id="344" name="Picture 343"/>
          <p:cNvPicPr/>
          <p:nvPr/>
        </p:nvPicPr>
        <p:blipFill>
          <a:blip r:embed="rId2"/>
          <a:stretch/>
        </p:blipFill>
        <p:spPr>
          <a:xfrm>
            <a:off x="1104480" y="1854720"/>
            <a:ext cx="10044000" cy="2518920"/>
          </a:xfrm>
          <a:prstGeom prst="rect">
            <a:avLst/>
          </a:prstGeom>
          <a:ln w="0">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115000"/>
              </a:lnSpc>
              <a:buNone/>
            </a:pPr>
            <a:r>
              <a:rPr lang="en-GB" sz="2800" b="0" strike="noStrike" spc="-1">
                <a:solidFill>
                  <a:srgbClr val="000000"/>
                </a:solidFill>
                <a:latin typeface="Cantarell Extra Bold"/>
              </a:rPr>
              <a:t>Estimating a Proportion: </a:t>
            </a:r>
            <a:br>
              <a:rPr sz="2800"/>
            </a:br>
            <a:r>
              <a:rPr lang="en-GB" sz="2800" b="0" strike="noStrike" spc="-1">
                <a:solidFill>
                  <a:srgbClr val="000000"/>
                </a:solidFill>
                <a:latin typeface="Cantarell Extra Bold"/>
              </a:rPr>
              <a:t>Posterior Distribution</a:t>
            </a:r>
          </a:p>
        </p:txBody>
      </p:sp>
      <p:pic>
        <p:nvPicPr>
          <p:cNvPr id="346" name="Picture 345"/>
          <p:cNvPicPr/>
          <p:nvPr/>
        </p:nvPicPr>
        <p:blipFill>
          <a:blip r:embed="rId2"/>
          <a:stretch/>
        </p:blipFill>
        <p:spPr>
          <a:xfrm>
            <a:off x="1325520" y="1554840"/>
            <a:ext cx="7747560" cy="5164200"/>
          </a:xfrm>
          <a:prstGeom prst="rect">
            <a:avLst/>
          </a:prstGeom>
          <a:ln w="0">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115000"/>
              </a:lnSpc>
              <a:buNone/>
            </a:pPr>
            <a:r>
              <a:rPr lang="en-GB" sz="2800" b="0" strike="noStrike" spc="-1">
                <a:solidFill>
                  <a:srgbClr val="000000"/>
                </a:solidFill>
                <a:latin typeface="Cantarell Extra Bold"/>
              </a:rPr>
              <a:t>Estimating a Proportion: </a:t>
            </a:r>
            <a:br>
              <a:rPr sz="2800"/>
            </a:br>
            <a:r>
              <a:rPr lang="en-GB" sz="2800" b="0" strike="noStrike" spc="-1">
                <a:solidFill>
                  <a:srgbClr val="000000"/>
                </a:solidFill>
                <a:latin typeface="Cantarell Extra Bold"/>
              </a:rPr>
              <a:t>Posterior Distribution</a:t>
            </a:r>
          </a:p>
        </p:txBody>
      </p:sp>
      <p:pic>
        <p:nvPicPr>
          <p:cNvPr id="348" name="Picture 347"/>
          <p:cNvPicPr/>
          <p:nvPr/>
        </p:nvPicPr>
        <p:blipFill>
          <a:blip r:embed="rId2"/>
          <a:stretch/>
        </p:blipFill>
        <p:spPr>
          <a:xfrm>
            <a:off x="1325520" y="1554840"/>
            <a:ext cx="7747560" cy="5164200"/>
          </a:xfrm>
          <a:prstGeom prst="rect">
            <a:avLst/>
          </a:prstGeom>
          <a:ln w="0">
            <a:noFill/>
          </a:ln>
        </p:spPr>
      </p:pic>
      <p:sp>
        <p:nvSpPr>
          <p:cNvPr id="349" name="CustomShape 57"/>
          <p:cNvSpPr/>
          <p:nvPr/>
        </p:nvSpPr>
        <p:spPr>
          <a:xfrm>
            <a:off x="8518320" y="3503880"/>
            <a:ext cx="3564360" cy="1277280"/>
          </a:xfrm>
          <a:prstGeom prst="rect">
            <a:avLst/>
          </a:prstGeom>
          <a:solidFill>
            <a:srgbClr val="B4C7DC"/>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nSpc>
                <a:spcPct val="100000"/>
              </a:lnSpc>
            </a:pPr>
            <a:r>
              <a:rPr lang="en-US" sz="1800" b="0" strike="noStrike" spc="-1">
                <a:solidFill>
                  <a:srgbClr val="000000"/>
                </a:solidFill>
                <a:latin typeface="Arial"/>
                <a:ea typeface="DejaVu Sans"/>
              </a:rPr>
              <a:t>Same lines as on slide 34/35! It shows which values of theta received a decrease/increase in plausibility, because of the data</a:t>
            </a:r>
            <a:endParaRPr lang="en" sz="1800" b="0" strike="noStrike" spc="-1">
              <a:solidFill>
                <a:srgbClr val="000000"/>
              </a:solidFill>
              <a:latin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115000"/>
              </a:lnSpc>
              <a:buNone/>
            </a:pPr>
            <a:r>
              <a:rPr lang="en-GB" sz="2800" b="0" strike="noStrike" spc="-1">
                <a:solidFill>
                  <a:srgbClr val="000000"/>
                </a:solidFill>
                <a:latin typeface="Cantarell Extra Bold"/>
              </a:rPr>
              <a:t>Estimating a Proportion: </a:t>
            </a:r>
            <a:br>
              <a:rPr sz="2800"/>
            </a:br>
            <a:r>
              <a:rPr lang="en-GB" sz="2800" b="0" strike="noStrike" spc="-1">
                <a:solidFill>
                  <a:srgbClr val="000000"/>
                </a:solidFill>
                <a:latin typeface="Cantarell Extra Bold"/>
              </a:rPr>
              <a:t>Posterior Distribution</a:t>
            </a:r>
          </a:p>
        </p:txBody>
      </p:sp>
      <p:pic>
        <p:nvPicPr>
          <p:cNvPr id="351" name="Picture 350"/>
          <p:cNvPicPr/>
          <p:nvPr/>
        </p:nvPicPr>
        <p:blipFill>
          <a:blip r:embed="rId2"/>
          <a:stretch/>
        </p:blipFill>
        <p:spPr>
          <a:xfrm>
            <a:off x="1325520" y="1554840"/>
            <a:ext cx="7747560" cy="5164200"/>
          </a:xfrm>
          <a:prstGeom prst="rect">
            <a:avLst/>
          </a:prstGeom>
          <a:ln w="0">
            <a:noFill/>
          </a:ln>
        </p:spPr>
      </p:pic>
      <p:sp>
        <p:nvSpPr>
          <p:cNvPr id="352" name="CustomShape 56"/>
          <p:cNvSpPr/>
          <p:nvPr/>
        </p:nvSpPr>
        <p:spPr>
          <a:xfrm>
            <a:off x="8518320" y="3503880"/>
            <a:ext cx="3564360" cy="1277280"/>
          </a:xfrm>
          <a:prstGeom prst="rect">
            <a:avLst/>
          </a:prstGeom>
          <a:solidFill>
            <a:srgbClr val="B4C7DC"/>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nSpc>
                <a:spcPct val="100000"/>
              </a:lnSpc>
            </a:pPr>
            <a:r>
              <a:rPr lang="en-US" sz="1800" b="0" strike="noStrike" spc="-1">
                <a:solidFill>
                  <a:srgbClr val="000000"/>
                </a:solidFill>
                <a:latin typeface="Arial"/>
                <a:ea typeface="DejaVu Sans"/>
              </a:rPr>
              <a:t>Same lines as on slide 34/35! It shows which values of theta received a decrease/increase in plausibility, because of the data</a:t>
            </a:r>
            <a:endParaRPr lang="en" sz="1800" b="0" strike="noStrike" spc="-1">
              <a:solidFill>
                <a:srgbClr val="000000"/>
              </a:solidFill>
              <a:latin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3" name="Picture 352"/>
          <p:cNvPicPr/>
          <p:nvPr/>
        </p:nvPicPr>
        <p:blipFill>
          <a:blip r:embed="rId2"/>
          <a:stretch/>
        </p:blipFill>
        <p:spPr>
          <a:xfrm>
            <a:off x="1554120" y="19440"/>
            <a:ext cx="2281320" cy="1519560"/>
          </a:xfrm>
          <a:prstGeom prst="rect">
            <a:avLst/>
          </a:prstGeom>
          <a:ln w="0">
            <a:noFill/>
          </a:ln>
        </p:spPr>
      </p:pic>
      <p:pic>
        <p:nvPicPr>
          <p:cNvPr id="354" name="Picture 353"/>
          <p:cNvPicPr/>
          <p:nvPr/>
        </p:nvPicPr>
        <p:blipFill>
          <a:blip r:embed="rId3"/>
          <a:stretch/>
        </p:blipFill>
        <p:spPr>
          <a:xfrm>
            <a:off x="7680600" y="706680"/>
            <a:ext cx="2281320" cy="1519200"/>
          </a:xfrm>
          <a:prstGeom prst="rect">
            <a:avLst/>
          </a:prstGeom>
          <a:ln w="0">
            <a:noFill/>
          </a:ln>
        </p:spPr>
      </p:pic>
      <p:sp>
        <p:nvSpPr>
          <p:cNvPr id="355" name="CustomShape 23"/>
          <p:cNvSpPr/>
          <p:nvPr/>
        </p:nvSpPr>
        <p:spPr>
          <a:xfrm>
            <a:off x="4023360" y="192240"/>
            <a:ext cx="3286800" cy="443160"/>
          </a:xfrm>
          <a:prstGeom prst="rect">
            <a:avLst/>
          </a:prstGeom>
          <a:solidFill>
            <a:srgbClr val="87D1D1"/>
          </a:solidFill>
          <a:ln w="57240">
            <a:solidFill>
              <a:srgbClr val="A3238E"/>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Arial"/>
                <a:ea typeface="AR PL SungtiL GB"/>
              </a:rPr>
              <a:t>We start with our prior beliefs</a:t>
            </a:r>
            <a:endParaRPr lang="en" sz="1600" b="0" strike="noStrike" spc="-1">
              <a:solidFill>
                <a:srgbClr val="000000"/>
              </a:solidFill>
              <a:latin typeface="Arial"/>
            </a:endParaRPr>
          </a:p>
        </p:txBody>
      </p:sp>
      <p:sp>
        <p:nvSpPr>
          <p:cNvPr id="356" name="CustomShape 24"/>
          <p:cNvSpPr/>
          <p:nvPr/>
        </p:nvSpPr>
        <p:spPr>
          <a:xfrm>
            <a:off x="4023000" y="1289520"/>
            <a:ext cx="3286800" cy="443160"/>
          </a:xfrm>
          <a:prstGeom prst="rect">
            <a:avLst/>
          </a:prstGeom>
          <a:solidFill>
            <a:srgbClr val="87D1D1"/>
          </a:solidFill>
          <a:ln w="57240">
            <a:solidFill>
              <a:srgbClr val="A3238E"/>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Arial"/>
                <a:ea typeface="AR PL SungtiL GB"/>
              </a:rPr>
              <a:t>We update those with data</a:t>
            </a:r>
            <a:endParaRPr lang="en" sz="1600" b="0" strike="noStrike" spc="-1">
              <a:solidFill>
                <a:srgbClr val="000000"/>
              </a:solidFill>
              <a:latin typeface="Arial"/>
            </a:endParaRPr>
          </a:p>
        </p:txBody>
      </p:sp>
      <p:sp>
        <p:nvSpPr>
          <p:cNvPr id="357" name="CustomShape 25"/>
          <p:cNvSpPr/>
          <p:nvPr/>
        </p:nvSpPr>
        <p:spPr>
          <a:xfrm>
            <a:off x="4023000" y="3566160"/>
            <a:ext cx="3286800" cy="443160"/>
          </a:xfrm>
          <a:prstGeom prst="rect">
            <a:avLst/>
          </a:prstGeom>
          <a:solidFill>
            <a:srgbClr val="9D85BE"/>
          </a:solidFill>
          <a:ln w="57240">
            <a:solidFill>
              <a:srgbClr val="A3238E"/>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Arial"/>
                <a:ea typeface="AR PL SungtiL GB"/>
              </a:rPr>
              <a:t>We end with our posterior beliefs</a:t>
            </a:r>
            <a:endParaRPr lang="en" sz="1600" b="0" strike="noStrike" spc="-1">
              <a:solidFill>
                <a:srgbClr val="000000"/>
              </a:solidFill>
              <a:latin typeface="Arial"/>
            </a:endParaRPr>
          </a:p>
        </p:txBody>
      </p:sp>
      <p:sp>
        <p:nvSpPr>
          <p:cNvPr id="358" name="CustomShape 26"/>
          <p:cNvSpPr/>
          <p:nvPr/>
        </p:nvSpPr>
        <p:spPr>
          <a:xfrm>
            <a:off x="5691600" y="2158560"/>
            <a:ext cx="4566960" cy="909720"/>
          </a:xfrm>
          <a:prstGeom prst="rect">
            <a:avLst/>
          </a:prstGeom>
          <a:solidFill>
            <a:srgbClr val="F04E4D"/>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Arial"/>
                <a:ea typeface="AR PL SungtiL GB"/>
              </a:rPr>
              <a:t>Values of θ that predicted the data worse than average receive a penalty in plausibility (i.e., their updating ratio &lt; 1</a:t>
            </a:r>
            <a:endParaRPr lang="en" sz="1600" b="0" strike="noStrike" spc="-1">
              <a:solidFill>
                <a:srgbClr val="000000"/>
              </a:solidFill>
              <a:latin typeface="Arial"/>
            </a:endParaRPr>
          </a:p>
        </p:txBody>
      </p:sp>
      <p:sp>
        <p:nvSpPr>
          <p:cNvPr id="359" name="CustomShape 27"/>
          <p:cNvSpPr/>
          <p:nvPr/>
        </p:nvSpPr>
        <p:spPr>
          <a:xfrm>
            <a:off x="728280" y="2158560"/>
            <a:ext cx="4566960" cy="909720"/>
          </a:xfrm>
          <a:prstGeom prst="rect">
            <a:avLst/>
          </a:prstGeom>
          <a:solidFill>
            <a:srgbClr val="ADD58A"/>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Arial"/>
                <a:ea typeface="AR PL SungtiL GB"/>
              </a:rPr>
              <a:t>Values of θ that predicted the data better than average receive a boost in plausibility (i.e., their updating ratio &gt;1</a:t>
            </a:r>
            <a:endParaRPr lang="en" sz="1600" b="0" strike="noStrike" spc="-1">
              <a:solidFill>
                <a:srgbClr val="000000"/>
              </a:solidFill>
              <a:latin typeface="Arial"/>
            </a:endParaRPr>
          </a:p>
        </p:txBody>
      </p:sp>
      <p:pic>
        <p:nvPicPr>
          <p:cNvPr id="360" name="Picture 359"/>
          <p:cNvPicPr/>
          <p:nvPr/>
        </p:nvPicPr>
        <p:blipFill>
          <a:blip r:embed="rId4"/>
          <a:stretch/>
        </p:blipFill>
        <p:spPr>
          <a:xfrm>
            <a:off x="7962840" y="3244680"/>
            <a:ext cx="2281320" cy="1519200"/>
          </a:xfrm>
          <a:prstGeom prst="rect">
            <a:avLst/>
          </a:prstGeom>
          <a:ln w="0">
            <a:noFill/>
          </a:ln>
        </p:spPr>
      </p:pic>
      <p:pic>
        <p:nvPicPr>
          <p:cNvPr id="361" name="Picture 360"/>
          <p:cNvPicPr/>
          <p:nvPr/>
        </p:nvPicPr>
        <p:blipFill>
          <a:blip r:embed="rId5"/>
          <a:stretch/>
        </p:blipFill>
        <p:spPr>
          <a:xfrm>
            <a:off x="1284480" y="3211200"/>
            <a:ext cx="2281320" cy="1519200"/>
          </a:xfrm>
          <a:prstGeom prst="rect">
            <a:avLst/>
          </a:prstGeom>
          <a:ln w="0">
            <a:noFill/>
          </a:ln>
        </p:spPr>
      </p:pic>
      <p:sp>
        <p:nvSpPr>
          <p:cNvPr id="362" name="Line 9"/>
          <p:cNvSpPr/>
          <p:nvPr/>
        </p:nvSpPr>
        <p:spPr>
          <a:xfrm>
            <a:off x="5577480" y="640080"/>
            <a:ext cx="360" cy="640080"/>
          </a:xfrm>
          <a:custGeom>
            <a:avLst/>
            <a:gdLst/>
            <a:ahLst/>
            <a:cxnLst/>
            <a:rect l="0" t="0" r="r" b="b"/>
            <a:pathLst>
              <a:path w="1" h="1778" fill="none">
                <a:moveTo>
                  <a:pt x="0" y="0"/>
                </a:moveTo>
                <a:lnTo>
                  <a:pt x="1" y="1778"/>
                </a:lnTo>
              </a:path>
            </a:pathLst>
          </a:custGeom>
          <a:ln w="38160">
            <a:solidFill>
              <a:srgbClr val="A3238E"/>
            </a:solidFill>
            <a:round/>
            <a:tailEnd type="triangle" w="med" len="med"/>
          </a:ln>
        </p:spPr>
        <p:txBody>
          <a:bodyPr lIns="90000" tIns="45000" rIns="90000" bIns="45000" anchor="t" anchorCtr="1">
            <a:noAutofit/>
          </a:bodyPr>
          <a:lstStyle/>
          <a:p>
            <a:endParaRPr lang="en" sz="1800" b="0" strike="noStrike" spc="-1">
              <a:solidFill>
                <a:srgbClr val="000000"/>
              </a:solidFill>
              <a:latin typeface="Arial"/>
            </a:endParaRPr>
          </a:p>
        </p:txBody>
      </p:sp>
      <p:sp>
        <p:nvSpPr>
          <p:cNvPr id="363" name="Line 10"/>
          <p:cNvSpPr/>
          <p:nvPr/>
        </p:nvSpPr>
        <p:spPr>
          <a:xfrm>
            <a:off x="6309000" y="1737360"/>
            <a:ext cx="360" cy="421200"/>
          </a:xfrm>
          <a:custGeom>
            <a:avLst/>
            <a:gdLst/>
            <a:ahLst/>
            <a:cxnLst/>
            <a:rect l="0" t="0" r="r" b="b"/>
            <a:pathLst>
              <a:path w="1" h="1170" fill="none">
                <a:moveTo>
                  <a:pt x="0" y="0"/>
                </a:moveTo>
                <a:lnTo>
                  <a:pt x="1" y="1170"/>
                </a:lnTo>
              </a:path>
            </a:pathLst>
          </a:custGeom>
          <a:ln w="38160">
            <a:solidFill>
              <a:srgbClr val="A3238E"/>
            </a:solidFill>
            <a:round/>
            <a:tailEnd type="triangle" w="med" len="med"/>
          </a:ln>
        </p:spPr>
        <p:txBody>
          <a:bodyPr lIns="90000" tIns="45000" rIns="90000" bIns="45000" anchor="t" anchorCtr="1">
            <a:noAutofit/>
          </a:bodyPr>
          <a:lstStyle/>
          <a:p>
            <a:endParaRPr lang="en" sz="1800" b="0" strike="noStrike" spc="-1">
              <a:solidFill>
                <a:srgbClr val="000000"/>
              </a:solidFill>
              <a:latin typeface="Arial"/>
            </a:endParaRPr>
          </a:p>
        </p:txBody>
      </p:sp>
      <p:sp>
        <p:nvSpPr>
          <p:cNvPr id="364" name="Line 12"/>
          <p:cNvSpPr/>
          <p:nvPr/>
        </p:nvSpPr>
        <p:spPr>
          <a:xfrm>
            <a:off x="4754520" y="1737360"/>
            <a:ext cx="360" cy="421200"/>
          </a:xfrm>
          <a:custGeom>
            <a:avLst/>
            <a:gdLst/>
            <a:ahLst/>
            <a:cxnLst/>
            <a:rect l="0" t="0" r="r" b="b"/>
            <a:pathLst>
              <a:path w="1" h="1170" fill="none">
                <a:moveTo>
                  <a:pt x="0" y="0"/>
                </a:moveTo>
                <a:lnTo>
                  <a:pt x="1" y="1170"/>
                </a:lnTo>
              </a:path>
            </a:pathLst>
          </a:custGeom>
          <a:ln w="38160">
            <a:solidFill>
              <a:srgbClr val="A3238E"/>
            </a:solidFill>
            <a:round/>
            <a:tailEnd type="triangle" w="med" len="med"/>
          </a:ln>
        </p:spPr>
        <p:txBody>
          <a:bodyPr lIns="90000" tIns="45000" rIns="90000" bIns="45000" anchor="t" anchorCtr="1">
            <a:noAutofit/>
          </a:bodyPr>
          <a:lstStyle/>
          <a:p>
            <a:endParaRPr lang="en" sz="1800" b="0" strike="noStrike" spc="-1">
              <a:solidFill>
                <a:srgbClr val="000000"/>
              </a:solidFill>
              <a:latin typeface="Arial"/>
            </a:endParaRPr>
          </a:p>
        </p:txBody>
      </p:sp>
      <p:sp>
        <p:nvSpPr>
          <p:cNvPr id="365" name="Line 13"/>
          <p:cNvSpPr/>
          <p:nvPr/>
        </p:nvSpPr>
        <p:spPr>
          <a:xfrm>
            <a:off x="6309000" y="3072960"/>
            <a:ext cx="360" cy="493200"/>
          </a:xfrm>
          <a:custGeom>
            <a:avLst/>
            <a:gdLst/>
            <a:ahLst/>
            <a:cxnLst/>
            <a:rect l="0" t="0" r="r" b="b"/>
            <a:pathLst>
              <a:path w="1" h="1370" fill="none">
                <a:moveTo>
                  <a:pt x="0" y="0"/>
                </a:moveTo>
                <a:lnTo>
                  <a:pt x="1" y="1370"/>
                </a:lnTo>
              </a:path>
            </a:pathLst>
          </a:custGeom>
          <a:ln w="38160">
            <a:solidFill>
              <a:srgbClr val="A3238E"/>
            </a:solidFill>
            <a:round/>
            <a:tailEnd type="triangle" w="med" len="med"/>
          </a:ln>
        </p:spPr>
        <p:txBody>
          <a:bodyPr lIns="90000" tIns="45000" rIns="90000" bIns="45000" anchor="t" anchorCtr="1">
            <a:noAutofit/>
          </a:bodyPr>
          <a:lstStyle/>
          <a:p>
            <a:endParaRPr lang="en" sz="1800" b="0" strike="noStrike" spc="-1">
              <a:solidFill>
                <a:srgbClr val="000000"/>
              </a:solidFill>
              <a:latin typeface="Arial"/>
            </a:endParaRPr>
          </a:p>
        </p:txBody>
      </p:sp>
      <p:sp>
        <p:nvSpPr>
          <p:cNvPr id="366" name="Line 15"/>
          <p:cNvSpPr/>
          <p:nvPr/>
        </p:nvSpPr>
        <p:spPr>
          <a:xfrm>
            <a:off x="4701960" y="3072960"/>
            <a:ext cx="360" cy="493200"/>
          </a:xfrm>
          <a:custGeom>
            <a:avLst/>
            <a:gdLst/>
            <a:ahLst/>
            <a:cxnLst/>
            <a:rect l="0" t="0" r="r" b="b"/>
            <a:pathLst>
              <a:path w="1" h="1370" fill="none">
                <a:moveTo>
                  <a:pt x="0" y="0"/>
                </a:moveTo>
                <a:lnTo>
                  <a:pt x="1" y="1370"/>
                </a:lnTo>
              </a:path>
            </a:pathLst>
          </a:custGeom>
          <a:ln w="38160">
            <a:solidFill>
              <a:srgbClr val="A3238E"/>
            </a:solidFill>
            <a:round/>
            <a:tailEnd type="triangle" w="med" len="med"/>
          </a:ln>
        </p:spPr>
        <p:txBody>
          <a:bodyPr lIns="90000" tIns="45000" rIns="90000" bIns="45000" anchor="t" anchorCtr="1">
            <a:noAutofit/>
          </a:bodyPr>
          <a:lstStyle/>
          <a:p>
            <a:endParaRPr lang="en" sz="1800" b="0" strike="noStrike" spc="-1">
              <a:solidFill>
                <a:srgbClr val="000000"/>
              </a:solidFill>
              <a:latin typeface="Arial"/>
            </a:endParaRPr>
          </a:p>
        </p:txBody>
      </p:sp>
      <p:pic>
        <p:nvPicPr>
          <p:cNvPr id="367" name="Picture 366"/>
          <p:cNvPicPr/>
          <p:nvPr/>
        </p:nvPicPr>
        <p:blipFill>
          <a:blip r:embed="rId6"/>
          <a:stretch/>
        </p:blipFill>
        <p:spPr>
          <a:xfrm>
            <a:off x="3565800" y="4053960"/>
            <a:ext cx="4201560" cy="279936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54"/>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356"/>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3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359"/>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361"/>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3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358"/>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360"/>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3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357"/>
                                        </p:tgtEl>
                                        <p:attrNameLst>
                                          <p:attrName>style.visibility</p:attrName>
                                        </p:attrNameLst>
                                      </p:cBhvr>
                                      <p:to>
                                        <p:strVal val="visible"/>
                                      </p:to>
                                    </p:set>
                                  </p:childTnLst>
                                </p:cTn>
                              </p:par>
                              <p:par>
                                <p:cTn id="31" presetID="1" presetClass="entr" fill="hold" nodeType="withEffect">
                                  <p:stCondLst>
                                    <p:cond delay="0"/>
                                  </p:stCondLst>
                                  <p:childTnLst>
                                    <p:set>
                                      <p:cBhvr>
                                        <p:cTn id="32" dur="1" fill="hold">
                                          <p:stCondLst>
                                            <p:cond delay="0"/>
                                          </p:stCondLst>
                                        </p:cTn>
                                        <p:tgtEl>
                                          <p:spTgt spid="365"/>
                                        </p:tgtEl>
                                        <p:attrNameLst>
                                          <p:attrName>style.visibility</p:attrName>
                                        </p:attrNameLst>
                                      </p:cBhvr>
                                      <p:to>
                                        <p:strVal val="visible"/>
                                      </p:to>
                                    </p:set>
                                  </p:childTnLst>
                                </p:cTn>
                              </p:par>
                              <p:par>
                                <p:cTn id="33" presetID="1" presetClass="entr" fill="hold" nodeType="withEffect">
                                  <p:stCondLst>
                                    <p:cond delay="0"/>
                                  </p:stCondLst>
                                  <p:childTnLst>
                                    <p:set>
                                      <p:cBhvr>
                                        <p:cTn id="34" dur="1" fill="hold">
                                          <p:stCondLst>
                                            <p:cond delay="0"/>
                                          </p:stCondLst>
                                        </p:cTn>
                                        <p:tgtEl>
                                          <p:spTgt spid="36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fill="hold" nodeType="clickEffect">
                                  <p:stCondLst>
                                    <p:cond delay="0"/>
                                  </p:stCondLst>
                                  <p:childTnLst>
                                    <p:set>
                                      <p:cBhvr>
                                        <p:cTn id="38" dur="1" fill="hold">
                                          <p:stCondLst>
                                            <p:cond delay="0"/>
                                          </p:stCondLst>
                                        </p:cTn>
                                        <p:tgtEl>
                                          <p:spTgt spid="3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115000"/>
              </a:lnSpc>
              <a:buNone/>
            </a:pPr>
            <a:r>
              <a:rPr lang="en-GB" sz="2800" b="0" strike="noStrike" spc="-1">
                <a:solidFill>
                  <a:srgbClr val="000000"/>
                </a:solidFill>
                <a:latin typeface="Cantarell Extra Bold"/>
              </a:rPr>
              <a:t>Estimating a Proportion: </a:t>
            </a:r>
            <a:br>
              <a:rPr sz="2800"/>
            </a:br>
            <a:r>
              <a:rPr lang="en-GB" sz="2800" b="0" strike="noStrike" spc="-1">
                <a:solidFill>
                  <a:srgbClr val="000000"/>
                </a:solidFill>
                <a:latin typeface="Cantarell Extra Bold"/>
              </a:rPr>
              <a:t>Posterior Distribution</a:t>
            </a:r>
          </a:p>
        </p:txBody>
      </p:sp>
      <p:pic>
        <p:nvPicPr>
          <p:cNvPr id="369" name="Picture 368"/>
          <p:cNvPicPr/>
          <p:nvPr/>
        </p:nvPicPr>
        <p:blipFill>
          <a:blip r:embed="rId2"/>
          <a:stretch/>
        </p:blipFill>
        <p:spPr>
          <a:xfrm>
            <a:off x="1390680" y="1739880"/>
            <a:ext cx="7592400" cy="5060520"/>
          </a:xfrm>
          <a:prstGeom prst="rect">
            <a:avLst/>
          </a:prstGeom>
          <a:ln w="0">
            <a:noFill/>
          </a:ln>
        </p:spPr>
      </p:pic>
      <p:sp>
        <p:nvSpPr>
          <p:cNvPr id="370" name="CustomShape 60"/>
          <p:cNvSpPr/>
          <p:nvPr/>
        </p:nvSpPr>
        <p:spPr>
          <a:xfrm>
            <a:off x="8410320" y="1948680"/>
            <a:ext cx="3564360" cy="1277280"/>
          </a:xfrm>
          <a:prstGeom prst="rect">
            <a:avLst/>
          </a:prstGeom>
          <a:solidFill>
            <a:srgbClr val="B4C7DC"/>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nSpc>
                <a:spcPct val="100000"/>
              </a:lnSpc>
            </a:pPr>
            <a:r>
              <a:rPr lang="en-US" sz="1800" b="0" strike="noStrike" spc="-1">
                <a:solidFill>
                  <a:srgbClr val="000000"/>
                </a:solidFill>
                <a:latin typeface="Arial"/>
                <a:ea typeface="DejaVu Sans"/>
              </a:rPr>
              <a:t>We can look at the posterior distribution to do paramter </a:t>
            </a:r>
            <a:r>
              <a:rPr lang="en-US" sz="1800" b="1" strike="noStrike" spc="-1">
                <a:solidFill>
                  <a:srgbClr val="000000"/>
                </a:solidFill>
                <a:latin typeface="Arial"/>
                <a:ea typeface="DejaVu Sans"/>
              </a:rPr>
              <a:t>estimation!</a:t>
            </a:r>
            <a:r>
              <a:rPr lang="en-US" sz="1800" b="0" strike="noStrike" spc="-1">
                <a:solidFill>
                  <a:srgbClr val="000000"/>
                </a:solidFill>
                <a:latin typeface="Arial"/>
                <a:ea typeface="DejaVu Sans"/>
              </a:rPr>
              <a:t> This would be the best guess of this model</a:t>
            </a:r>
            <a:endParaRPr lang="en" sz="1800" b="0" strike="noStrike" spc="-1">
              <a:solidFill>
                <a:srgbClr val="000000"/>
              </a:solidFill>
              <a:latin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115000"/>
              </a:lnSpc>
              <a:buNone/>
            </a:pPr>
            <a:r>
              <a:rPr lang="en-GB" sz="2800" b="0" strike="noStrike" spc="-1">
                <a:solidFill>
                  <a:srgbClr val="000000"/>
                </a:solidFill>
                <a:latin typeface="Cantarell Extra Bold"/>
              </a:rPr>
              <a:t>Estimating a Proportion: </a:t>
            </a:r>
            <a:br>
              <a:rPr sz="2800"/>
            </a:br>
            <a:r>
              <a:rPr lang="en-GB" sz="2800" b="0" strike="noStrike" spc="-1">
                <a:solidFill>
                  <a:srgbClr val="000000"/>
                </a:solidFill>
                <a:latin typeface="Cantarell Extra Bold"/>
              </a:rPr>
              <a:t>Posterior Distribution</a:t>
            </a:r>
          </a:p>
        </p:txBody>
      </p:sp>
      <p:pic>
        <p:nvPicPr>
          <p:cNvPr id="372" name="Picture 371"/>
          <p:cNvPicPr/>
          <p:nvPr/>
        </p:nvPicPr>
        <p:blipFill>
          <a:blip r:embed="rId2"/>
          <a:stretch/>
        </p:blipFill>
        <p:spPr>
          <a:xfrm>
            <a:off x="1390680" y="1739880"/>
            <a:ext cx="7592400" cy="5060520"/>
          </a:xfrm>
          <a:prstGeom prst="rect">
            <a:avLst/>
          </a:prstGeom>
          <a:ln w="0">
            <a:noFill/>
          </a:ln>
        </p:spPr>
      </p:pic>
      <p:sp>
        <p:nvSpPr>
          <p:cNvPr id="373" name="CustomShape 63"/>
          <p:cNvSpPr/>
          <p:nvPr/>
        </p:nvSpPr>
        <p:spPr>
          <a:xfrm>
            <a:off x="8410320" y="1948680"/>
            <a:ext cx="3564360" cy="1277280"/>
          </a:xfrm>
          <a:prstGeom prst="rect">
            <a:avLst/>
          </a:prstGeom>
          <a:solidFill>
            <a:srgbClr val="B4C7DC"/>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nSpc>
                <a:spcPct val="100000"/>
              </a:lnSpc>
            </a:pPr>
            <a:r>
              <a:rPr lang="en-US" sz="1800" b="0" strike="noStrike" spc="-1">
                <a:solidFill>
                  <a:srgbClr val="000000"/>
                </a:solidFill>
                <a:latin typeface="Arial"/>
                <a:ea typeface="DejaVu Sans"/>
              </a:rPr>
              <a:t>We can look at the posterior distribution to do paramter </a:t>
            </a:r>
            <a:r>
              <a:rPr lang="en-US" sz="1800" b="1" strike="noStrike" spc="-1">
                <a:solidFill>
                  <a:srgbClr val="000000"/>
                </a:solidFill>
                <a:latin typeface="Arial"/>
                <a:ea typeface="DejaVu Sans"/>
              </a:rPr>
              <a:t>estimation!</a:t>
            </a:r>
            <a:r>
              <a:rPr lang="en-US" sz="1800" b="0" strike="noStrike" spc="-1">
                <a:solidFill>
                  <a:srgbClr val="000000"/>
                </a:solidFill>
                <a:latin typeface="Arial"/>
                <a:ea typeface="DejaVu Sans"/>
              </a:rPr>
              <a:t> This would be the best guess of this model</a:t>
            </a:r>
            <a:endParaRPr lang="en" sz="1800" b="0" strike="noStrike" spc="-1">
              <a:solidFill>
                <a:srgbClr val="000000"/>
              </a:solidFill>
              <a:latin typeface="Arial"/>
            </a:endParaRPr>
          </a:p>
        </p:txBody>
      </p:sp>
      <p:sp>
        <p:nvSpPr>
          <p:cNvPr id="374" name="CustomShape 64"/>
          <p:cNvSpPr/>
          <p:nvPr/>
        </p:nvSpPr>
        <p:spPr>
          <a:xfrm>
            <a:off x="8410320" y="3712680"/>
            <a:ext cx="3564360" cy="1111680"/>
          </a:xfrm>
          <a:prstGeom prst="rect">
            <a:avLst/>
          </a:prstGeom>
          <a:solidFill>
            <a:srgbClr val="B4C7DC"/>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nSpc>
                <a:spcPct val="100000"/>
              </a:lnSpc>
            </a:pPr>
            <a:r>
              <a:rPr lang="en-US" sz="1800" b="0" strike="noStrike" spc="-1">
                <a:solidFill>
                  <a:srgbClr val="000000"/>
                </a:solidFill>
                <a:latin typeface="Arial"/>
                <a:ea typeface="DejaVu Sans"/>
              </a:rPr>
              <a:t>We can make a point estimate, and take the </a:t>
            </a:r>
            <a:r>
              <a:rPr lang="en-US" sz="1800" b="1" strike="noStrike" spc="-1">
                <a:solidFill>
                  <a:srgbClr val="000000"/>
                </a:solidFill>
                <a:latin typeface="Arial"/>
                <a:ea typeface="DejaVu Sans"/>
              </a:rPr>
              <a:t>posterior median or mean</a:t>
            </a:r>
            <a:endParaRPr lang="en" sz="1800" b="0" strike="noStrike" spc="-1">
              <a:solidFill>
                <a:srgbClr val="000000"/>
              </a:solidFill>
              <a:latin typeface="Arial"/>
            </a:endParaRPr>
          </a:p>
        </p:txBody>
      </p:sp>
      <p:sp>
        <p:nvSpPr>
          <p:cNvPr id="375" name="CustomShape 65"/>
          <p:cNvSpPr/>
          <p:nvPr/>
        </p:nvSpPr>
        <p:spPr>
          <a:xfrm>
            <a:off x="6234480" y="3416400"/>
            <a:ext cx="1826640" cy="372960"/>
          </a:xfrm>
          <a:prstGeom prst="rect">
            <a:avLst/>
          </a:prstGeom>
          <a:noFill/>
          <a:ln w="29160">
            <a:solidFill>
              <a:srgbClr val="21409A"/>
            </a:solidFill>
            <a:round/>
          </a:ln>
        </p:spPr>
        <p:style>
          <a:lnRef idx="0">
            <a:scrgbClr r="0" g="0" b="0"/>
          </a:lnRef>
          <a:fillRef idx="0">
            <a:scrgbClr r="0" g="0" b="0"/>
          </a:fillRef>
          <a:effectRef idx="0">
            <a:scrgbClr r="0" g="0" b="0"/>
          </a:effectRef>
          <a:fontRef idx="minor"/>
        </p:style>
        <p:txBody>
          <a:bodyPr lIns="104400" tIns="59400" rIns="104400" bIns="59400" anchor="t">
            <a:noAutofit/>
          </a:bodyPr>
          <a:lstStyle/>
          <a:p>
            <a:pPr>
              <a:lnSpc>
                <a:spcPct val="100000"/>
              </a:lnSpc>
            </a:pPr>
            <a:r>
              <a:rPr lang="en-US" sz="1800" b="0" strike="noStrike" spc="-1">
                <a:solidFill>
                  <a:srgbClr val="000000"/>
                </a:solidFill>
                <a:latin typeface="Arial"/>
                <a:ea typeface="DejaVu Sans"/>
              </a:rPr>
              <a:t>Median = 0.305</a:t>
            </a:r>
            <a:endParaRPr lang="en" sz="1800" b="0" strike="noStrike" spc="-1">
              <a:solidFill>
                <a:srgbClr val="000000"/>
              </a:solidFill>
              <a:latin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115000"/>
              </a:lnSpc>
              <a:buNone/>
            </a:pPr>
            <a:r>
              <a:rPr lang="en-GB" sz="2800" b="0" strike="noStrike" spc="-1">
                <a:solidFill>
                  <a:srgbClr val="000000"/>
                </a:solidFill>
                <a:latin typeface="Cantarell Extra Bold"/>
              </a:rPr>
              <a:t>Estimating a Proportion: </a:t>
            </a:r>
            <a:br>
              <a:rPr sz="2800"/>
            </a:br>
            <a:r>
              <a:rPr lang="en-GB" sz="2800" b="0" strike="noStrike" spc="-1">
                <a:solidFill>
                  <a:srgbClr val="000000"/>
                </a:solidFill>
                <a:latin typeface="Cantarell Extra Bold"/>
              </a:rPr>
              <a:t>Posterior Distribution</a:t>
            </a:r>
          </a:p>
        </p:txBody>
      </p:sp>
      <p:pic>
        <p:nvPicPr>
          <p:cNvPr id="377" name="Picture 376"/>
          <p:cNvPicPr/>
          <p:nvPr/>
        </p:nvPicPr>
        <p:blipFill>
          <a:blip r:embed="rId2"/>
          <a:stretch/>
        </p:blipFill>
        <p:spPr>
          <a:xfrm>
            <a:off x="1390680" y="1739880"/>
            <a:ext cx="7592400" cy="5060520"/>
          </a:xfrm>
          <a:prstGeom prst="rect">
            <a:avLst/>
          </a:prstGeom>
          <a:ln w="0">
            <a:noFill/>
          </a:ln>
        </p:spPr>
      </p:pic>
      <p:sp>
        <p:nvSpPr>
          <p:cNvPr id="378" name="CustomShape 61"/>
          <p:cNvSpPr/>
          <p:nvPr/>
        </p:nvSpPr>
        <p:spPr>
          <a:xfrm>
            <a:off x="8410320" y="3748680"/>
            <a:ext cx="3564360" cy="1277280"/>
          </a:xfrm>
          <a:prstGeom prst="rect">
            <a:avLst/>
          </a:prstGeom>
          <a:solidFill>
            <a:srgbClr val="B4C7DC"/>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Arial"/>
                <a:ea typeface="AR PL SungtiL GB"/>
              </a:rPr>
              <a:t>To obtain the x% central credible interval, we take x% of the most central posterior mass, and see which 2 points are the thresholds</a:t>
            </a:r>
            <a:endParaRPr lang="en" sz="1600" b="0" strike="noStrike" spc="-1">
              <a:solidFill>
                <a:srgbClr val="000000"/>
              </a:solidFill>
              <a:latin typeface="Arial"/>
            </a:endParaRPr>
          </a:p>
        </p:txBody>
      </p:sp>
      <p:sp>
        <p:nvSpPr>
          <p:cNvPr id="379" name="CustomShape 62"/>
          <p:cNvSpPr/>
          <p:nvPr/>
        </p:nvSpPr>
        <p:spPr>
          <a:xfrm>
            <a:off x="8410320" y="1768680"/>
            <a:ext cx="3564360" cy="974880"/>
          </a:xfrm>
          <a:prstGeom prst="rect">
            <a:avLst/>
          </a:prstGeom>
          <a:solidFill>
            <a:srgbClr val="B4C7DC"/>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nSpc>
                <a:spcPct val="100000"/>
              </a:lnSpc>
            </a:pPr>
            <a:r>
              <a:rPr lang="en-US" sz="1800" b="0" strike="noStrike" spc="-1">
                <a:solidFill>
                  <a:srgbClr val="000000"/>
                </a:solidFill>
                <a:latin typeface="Arial"/>
                <a:ea typeface="DejaVu Sans"/>
              </a:rPr>
              <a:t>We can make an interval estimate, and take the </a:t>
            </a:r>
            <a:r>
              <a:rPr lang="en-US" sz="1800" b="1" strike="noStrike" spc="-1">
                <a:solidFill>
                  <a:srgbClr val="000000"/>
                </a:solidFill>
                <a:latin typeface="Arial"/>
                <a:ea typeface="DejaVu Sans"/>
              </a:rPr>
              <a:t>central</a:t>
            </a:r>
            <a:r>
              <a:rPr lang="en-US" sz="1800" b="0" strike="noStrike" spc="-1">
                <a:solidFill>
                  <a:srgbClr val="000000"/>
                </a:solidFill>
                <a:latin typeface="Arial"/>
                <a:ea typeface="DejaVu Sans"/>
              </a:rPr>
              <a:t> </a:t>
            </a:r>
            <a:r>
              <a:rPr lang="en-US" sz="1800" b="1" strike="noStrike" spc="-1">
                <a:solidFill>
                  <a:srgbClr val="000000"/>
                </a:solidFill>
                <a:latin typeface="Arial"/>
                <a:ea typeface="DejaVu Sans"/>
              </a:rPr>
              <a:t>Credible Interval</a:t>
            </a:r>
            <a:endParaRPr lang="en" sz="1800" b="0" strike="noStrike" spc="-1">
              <a:solidFill>
                <a:srgbClr val="000000"/>
              </a:solidFill>
              <a:latin typeface="Arial"/>
            </a:endParaRPr>
          </a:p>
        </p:txBody>
      </p:sp>
      <p:sp>
        <p:nvSpPr>
          <p:cNvPr id="380" name="CustomShape 67"/>
          <p:cNvSpPr/>
          <p:nvPr/>
        </p:nvSpPr>
        <p:spPr>
          <a:xfrm>
            <a:off x="6271200" y="3034800"/>
            <a:ext cx="3838320" cy="455040"/>
          </a:xfrm>
          <a:prstGeom prst="rect">
            <a:avLst/>
          </a:prstGeom>
          <a:noFill/>
          <a:ln w="29160">
            <a:solidFill>
              <a:srgbClr val="21409A"/>
            </a:solidFill>
            <a:round/>
          </a:ln>
        </p:spPr>
        <p:style>
          <a:lnRef idx="0">
            <a:scrgbClr r="0" g="0" b="0"/>
          </a:lnRef>
          <a:fillRef idx="0">
            <a:scrgbClr r="0" g="0" b="0"/>
          </a:fillRef>
          <a:effectRef idx="0">
            <a:scrgbClr r="0" g="0" b="0"/>
          </a:effectRef>
          <a:fontRef idx="minor"/>
        </p:style>
        <p:txBody>
          <a:bodyPr lIns="104400" tIns="59400" rIns="104400" bIns="59400" anchor="t">
            <a:noAutofit/>
          </a:bodyPr>
          <a:lstStyle/>
          <a:p>
            <a:pPr>
              <a:lnSpc>
                <a:spcPct val="100000"/>
              </a:lnSpc>
            </a:pPr>
            <a:r>
              <a:rPr lang="en-US" sz="1800" b="0" strike="noStrike" spc="-1">
                <a:solidFill>
                  <a:srgbClr val="000000"/>
                </a:solidFill>
                <a:latin typeface="Arial"/>
                <a:ea typeface="DejaVu Sans"/>
              </a:rPr>
              <a:t>95% Credible interval = (0.12, 0.55)</a:t>
            </a:r>
            <a:endParaRPr lang="en" sz="1800" b="0" strike="noStrike" spc="-1">
              <a:solidFill>
                <a:srgbClr val="000000"/>
              </a:solidFill>
              <a:latin typeface="Arial"/>
            </a:endParaRPr>
          </a:p>
        </p:txBody>
      </p:sp>
      <p:sp>
        <p:nvSpPr>
          <p:cNvPr id="381" name="CustomShape 66"/>
          <p:cNvSpPr/>
          <p:nvPr/>
        </p:nvSpPr>
        <p:spPr>
          <a:xfrm>
            <a:off x="7273440" y="5698800"/>
            <a:ext cx="4816800" cy="1097280"/>
          </a:xfrm>
          <a:prstGeom prst="rect">
            <a:avLst/>
          </a:prstGeom>
          <a:solidFill>
            <a:srgbClr val="ADD58A"/>
          </a:solidFill>
          <a:ln w="57240">
            <a:solidFill>
              <a:srgbClr val="A3238E"/>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Arial"/>
                <a:ea typeface="AR PL SungtiL GB"/>
              </a:rPr>
              <a:t>How to interpret a x% central credible interval?</a:t>
            </a:r>
            <a:br>
              <a:rPr sz="1600"/>
            </a:br>
            <a:endParaRPr lang="en" sz="1600" b="0" strike="noStrike" spc="-1">
              <a:solidFill>
                <a:srgbClr val="000000"/>
              </a:solidFill>
              <a:latin typeface="Arial"/>
            </a:endParaRPr>
          </a:p>
          <a:p>
            <a:pPr algn="ctr">
              <a:lnSpc>
                <a:spcPct val="100000"/>
              </a:lnSpc>
            </a:pPr>
            <a:r>
              <a:rPr lang="en-US" sz="1600" b="0" i="1" strike="noStrike" spc="-1">
                <a:solidFill>
                  <a:srgbClr val="000000"/>
                </a:solidFill>
                <a:latin typeface="Arial"/>
                <a:ea typeface="AR PL SungtiL GB"/>
              </a:rPr>
              <a:t>Under this model, there is a x% probability that the true proportion is between 0.12 and 0.55</a:t>
            </a:r>
            <a:endParaRPr lang="en" sz="1600" b="0" strike="noStrike" spc="-1">
              <a:solidFill>
                <a:srgbClr val="000000"/>
              </a:solidFill>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gn="ctr">
              <a:lnSpc>
                <a:spcPct val="100000"/>
              </a:lnSpc>
              <a:buNone/>
            </a:pPr>
            <a:r>
              <a:rPr lang="en-US" sz="4400" b="0" strike="noStrike" spc="-1">
                <a:solidFill>
                  <a:srgbClr val="000000"/>
                </a:solidFill>
                <a:latin typeface="Cantarell Extra Bold"/>
                <a:ea typeface="DejaVu Sans"/>
              </a:rPr>
              <a:t>Live Demonstration</a:t>
            </a:r>
            <a:endParaRPr lang="en-GB" sz="4400" b="0" strike="noStrike" spc="-1">
              <a:solidFill>
                <a:srgbClr val="000000"/>
              </a:solidFill>
              <a:latin typeface="Cantarell Extra Bold"/>
            </a:endParaRPr>
          </a:p>
        </p:txBody>
      </p:sp>
      <p:grpSp>
        <p:nvGrpSpPr>
          <p:cNvPr id="383" name="Group 382"/>
          <p:cNvGrpSpPr/>
          <p:nvPr/>
        </p:nvGrpSpPr>
        <p:grpSpPr>
          <a:xfrm>
            <a:off x="2210040" y="1828800"/>
            <a:ext cx="7771680" cy="3382560"/>
            <a:chOff x="2210040" y="1828800"/>
            <a:chExt cx="7771680" cy="3382560"/>
          </a:xfrm>
        </p:grpSpPr>
        <p:pic>
          <p:nvPicPr>
            <p:cNvPr id="384" name="Picture 383"/>
            <p:cNvPicPr/>
            <p:nvPr/>
          </p:nvPicPr>
          <p:blipFill>
            <a:blip r:embed="rId2"/>
            <a:stretch/>
          </p:blipFill>
          <p:spPr>
            <a:xfrm>
              <a:off x="2210040" y="1828800"/>
              <a:ext cx="3382560" cy="3382560"/>
            </a:xfrm>
            <a:prstGeom prst="rect">
              <a:avLst/>
            </a:prstGeom>
            <a:ln w="0">
              <a:noFill/>
            </a:ln>
          </p:spPr>
        </p:pic>
        <p:sp>
          <p:nvSpPr>
            <p:cNvPr id="385" name="CustomShape 5"/>
            <p:cNvSpPr/>
            <p:nvPr/>
          </p:nvSpPr>
          <p:spPr>
            <a:xfrm>
              <a:off x="5593320" y="3526200"/>
              <a:ext cx="1279440" cy="770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4800" b="0" strike="noStrike" spc="-1">
                  <a:solidFill>
                    <a:srgbClr val="000000"/>
                  </a:solidFill>
                  <a:latin typeface="Arial"/>
                  <a:ea typeface="DejaVu Sans"/>
                </a:rPr>
                <a:t>vs</a:t>
              </a:r>
              <a:endParaRPr lang="en" sz="4800" b="0" strike="noStrike" spc="-1">
                <a:solidFill>
                  <a:srgbClr val="000000"/>
                </a:solidFill>
                <a:latin typeface="Arial"/>
              </a:endParaRPr>
            </a:p>
          </p:txBody>
        </p:sp>
        <p:pic>
          <p:nvPicPr>
            <p:cNvPr id="386" name="Picture 385"/>
            <p:cNvPicPr/>
            <p:nvPr/>
          </p:nvPicPr>
          <p:blipFill>
            <a:blip r:embed="rId3"/>
            <a:stretch/>
          </p:blipFill>
          <p:spPr>
            <a:xfrm>
              <a:off x="6740640" y="2593800"/>
              <a:ext cx="3241080" cy="2160360"/>
            </a:xfrm>
            <a:prstGeom prst="rect">
              <a:avLst/>
            </a:prstGeom>
            <a:ln w="0">
              <a:noFill/>
            </a:ln>
          </p:spPr>
        </p:pic>
      </p:grpSp>
      <p:sp>
        <p:nvSpPr>
          <p:cNvPr id="387" name="PlaceHolder 2"/>
          <p:cNvSpPr>
            <a:spLocks noGrp="1"/>
          </p:cNvSpPr>
          <p:nvPr>
            <p:ph/>
          </p:nvPr>
        </p:nvSpPr>
        <p:spPr>
          <a:xfrm>
            <a:off x="2062800" y="5301360"/>
            <a:ext cx="7959240" cy="1764360"/>
          </a:xfrm>
          <a:prstGeom prst="rect">
            <a:avLst/>
          </a:prstGeom>
          <a:noFill/>
          <a:ln w="0">
            <a:noFill/>
          </a:ln>
        </p:spPr>
        <p:txBody>
          <a:bodyPr lIns="0" tIns="0" rIns="0" bIns="0" anchor="t">
            <a:noAutofit/>
          </a:bodyPr>
          <a:lstStyle/>
          <a:p>
            <a:pPr marL="432000" indent="-324000">
              <a:spcAft>
                <a:spcPts val="1406"/>
              </a:spcAft>
              <a:buClr>
                <a:srgbClr val="000000"/>
              </a:buClr>
              <a:buSzPct val="45000"/>
              <a:buFont typeface="Wingdings" charset="2"/>
              <a:buChar char=""/>
            </a:pPr>
            <a:r>
              <a:rPr lang="en-GB" sz="2600" b="0" strike="noStrike" spc="-1">
                <a:solidFill>
                  <a:srgbClr val="003366"/>
                </a:solidFill>
                <a:latin typeface="Cantarell"/>
                <a:hlinkClick r:id="rId4"/>
              </a:rPr>
              <a:t>https://maglit.me/bayesian-intro-shiny</a:t>
            </a:r>
            <a:r>
              <a:rPr lang="en-GB" sz="2600" b="0" strike="noStrike" spc="-1">
                <a:solidFill>
                  <a:srgbClr val="003366"/>
                </a:solidFill>
                <a:latin typeface="Cantarell"/>
              </a:rPr>
              <a:t>  </a:t>
            </a:r>
          </a:p>
          <a:p>
            <a:pPr marL="432000" indent="-324000">
              <a:spcAft>
                <a:spcPts val="1406"/>
              </a:spcAft>
              <a:buClr>
                <a:srgbClr val="000000"/>
              </a:buClr>
              <a:buSzPct val="45000"/>
              <a:buFont typeface="Wingdings" charset="2"/>
              <a:buChar char=""/>
            </a:pPr>
            <a:r>
              <a:rPr lang="en-GB" sz="2600" b="0" strike="noStrike" spc="-1">
                <a:solidFill>
                  <a:srgbClr val="003366"/>
                </a:solidFill>
                <a:latin typeface="Cantarell"/>
              </a:rPr>
              <a:t>JASP → Learn Bayes → </a:t>
            </a:r>
            <a:br>
              <a:rPr sz="2600"/>
            </a:br>
            <a:r>
              <a:rPr lang="en-GB" sz="2600" b="0" strike="noStrike" spc="-1">
                <a:solidFill>
                  <a:srgbClr val="003366"/>
                </a:solidFill>
                <a:latin typeface="Cantarell"/>
              </a:rPr>
              <a:t>	Binomial Estimation</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r>
              <a:rPr lang="en-GB" sz="2800" b="0" strike="noStrike" spc="-1">
                <a:solidFill>
                  <a:srgbClr val="000000"/>
                </a:solidFill>
                <a:latin typeface="Cantarell Extra Bold"/>
              </a:rPr>
              <a:t>Testing a Proportion: Model Comparison</a:t>
            </a:r>
          </a:p>
        </p:txBody>
      </p:sp>
      <p:sp>
        <p:nvSpPr>
          <p:cNvPr id="389" name="PlaceHolder 2"/>
          <p:cNvSpPr>
            <a:spLocks noGrp="1"/>
          </p:cNvSpPr>
          <p:nvPr>
            <p:ph/>
          </p:nvPr>
        </p:nvSpPr>
        <p:spPr>
          <a:xfrm>
            <a:off x="1486440" y="1846800"/>
            <a:ext cx="9614520" cy="4525920"/>
          </a:xfrm>
          <a:prstGeom prst="rect">
            <a:avLst/>
          </a:prstGeom>
          <a:noFill/>
          <a:ln w="0">
            <a:noFill/>
          </a:ln>
        </p:spPr>
        <p:txBody>
          <a:bodyPr lIns="0" tIns="0" rIns="0" bIns="0" anchor="t">
            <a:noAutofit/>
          </a:bodyPr>
          <a:lstStyle/>
          <a:p>
            <a:pPr marL="432000" indent="-324000">
              <a:spcAft>
                <a:spcPts val="1406"/>
              </a:spcAft>
              <a:buClr>
                <a:srgbClr val="000000"/>
              </a:buClr>
              <a:buSzPct val="45000"/>
              <a:buFont typeface="Wingdings" charset="2"/>
              <a:buChar char=""/>
            </a:pPr>
            <a:r>
              <a:rPr lang="en-GB" sz="2200" b="0" strike="noStrike" spc="-1">
                <a:solidFill>
                  <a:srgbClr val="003366"/>
                </a:solidFill>
                <a:latin typeface="Cantarell"/>
              </a:rPr>
              <a:t>We have seen we can specify all sorts of models that reflect all sorts of statements about the population proportion</a:t>
            </a:r>
          </a:p>
        </p:txBody>
      </p:sp>
      <p:pic>
        <p:nvPicPr>
          <p:cNvPr id="390" name="Picture 389"/>
          <p:cNvPicPr/>
          <p:nvPr/>
        </p:nvPicPr>
        <p:blipFill>
          <a:blip r:embed="rId2"/>
          <a:srcRect r="34521"/>
          <a:stretch/>
        </p:blipFill>
        <p:spPr>
          <a:xfrm>
            <a:off x="1436040" y="2815920"/>
            <a:ext cx="6526440" cy="3327840"/>
          </a:xfrm>
          <a:prstGeom prst="rect">
            <a:avLst/>
          </a:prstGeom>
          <a:ln w="0">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CustomShape 74"/>
          <p:cNvSpPr/>
          <p:nvPr/>
        </p:nvSpPr>
        <p:spPr>
          <a:xfrm>
            <a:off x="548280" y="2926080"/>
            <a:ext cx="10967760" cy="1140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000000"/>
                </a:solidFill>
                <a:latin typeface="Cantarell"/>
                <a:ea typeface="DejaVu Sans"/>
              </a:rPr>
              <a:t>What is Bayesian Inference?</a:t>
            </a:r>
            <a:endParaRPr lang="en" sz="4400" b="0" strike="noStrike" spc="-1">
              <a:solidFill>
                <a:srgbClr val="000000"/>
              </a:solidFill>
              <a:latin typeface="Arial"/>
            </a:endParaRPr>
          </a:p>
          <a:p>
            <a:pPr algn="ctr">
              <a:lnSpc>
                <a:spcPct val="100000"/>
              </a:lnSpc>
            </a:pPr>
            <a:endParaRPr lang="en" sz="4400" b="0" strike="noStrike" spc="-1">
              <a:solidFill>
                <a:srgbClr val="000000"/>
              </a:solidFill>
              <a:latin typeface="Arial"/>
            </a:endParaRPr>
          </a:p>
          <a:p>
            <a:pPr algn="ctr">
              <a:lnSpc>
                <a:spcPct val="100000"/>
              </a:lnSpc>
            </a:pPr>
            <a:endParaRPr lang="en" sz="4400" b="0" strike="noStrike" spc="-1">
              <a:solidFill>
                <a:srgbClr val="000000"/>
              </a:solidFill>
              <a:latin typeface="Arial"/>
            </a:endParaRPr>
          </a:p>
          <a:p>
            <a:pPr algn="ctr">
              <a:lnSpc>
                <a:spcPct val="100000"/>
              </a:lnSpc>
            </a:pPr>
            <a:endParaRPr lang="en" sz="4400" b="0" strike="noStrike" spc="-1">
              <a:solidFill>
                <a:srgbClr val="000000"/>
              </a:solidFill>
              <a:latin typeface="Arial"/>
            </a:endParaRPr>
          </a:p>
          <a:p>
            <a:pPr algn="ctr">
              <a:lnSpc>
                <a:spcPct val="100000"/>
              </a:lnSpc>
            </a:pPr>
            <a:r>
              <a:rPr lang="en-US" sz="4400" b="0" strike="noStrike" spc="-1">
                <a:solidFill>
                  <a:srgbClr val="000000"/>
                </a:solidFill>
                <a:latin typeface="Cantarell"/>
                <a:ea typeface="DejaVu Sans"/>
              </a:rPr>
              <a:t>What are the tools we need?</a:t>
            </a:r>
            <a:endParaRPr lang="en" sz="4400" b="0" strike="noStrike" spc="-1">
              <a:solidFill>
                <a:srgbClr val="000000"/>
              </a:solidFill>
              <a:latin typeface="Arial"/>
            </a:endParaRPr>
          </a:p>
        </p:txBody>
      </p:sp>
      <p:sp>
        <p:nvSpPr>
          <p:cNvPr id="104" name="CustomShape 75"/>
          <p:cNvSpPr/>
          <p:nvPr/>
        </p:nvSpPr>
        <p:spPr>
          <a:xfrm>
            <a:off x="609120" y="1604520"/>
            <a:ext cx="10967760" cy="3972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r>
              <a:rPr lang="en-GB" sz="2800" b="0" strike="noStrike" spc="-1">
                <a:solidFill>
                  <a:srgbClr val="000000"/>
                </a:solidFill>
                <a:latin typeface="Cantarell Extra Bold"/>
              </a:rPr>
              <a:t>Testing a Proportion: Model Comparison</a:t>
            </a:r>
          </a:p>
        </p:txBody>
      </p:sp>
      <p:sp>
        <p:nvSpPr>
          <p:cNvPr id="392" name="PlaceHolder 2"/>
          <p:cNvSpPr>
            <a:spLocks noGrp="1"/>
          </p:cNvSpPr>
          <p:nvPr>
            <p:ph/>
          </p:nvPr>
        </p:nvSpPr>
        <p:spPr>
          <a:xfrm>
            <a:off x="1486440" y="1846800"/>
            <a:ext cx="9614520" cy="4525920"/>
          </a:xfrm>
          <a:prstGeom prst="rect">
            <a:avLst/>
          </a:prstGeom>
          <a:noFill/>
          <a:ln w="0">
            <a:noFill/>
          </a:ln>
        </p:spPr>
        <p:txBody>
          <a:bodyPr lIns="0" tIns="0" rIns="0" bIns="0" anchor="t">
            <a:noAutofit/>
          </a:bodyPr>
          <a:lstStyle/>
          <a:p>
            <a:pPr marL="432000" indent="-324000">
              <a:spcAft>
                <a:spcPts val="1406"/>
              </a:spcAft>
              <a:buClr>
                <a:srgbClr val="000000"/>
              </a:buClr>
              <a:buSzPct val="45000"/>
              <a:buFont typeface="Wingdings" charset="2"/>
              <a:buChar char=""/>
            </a:pPr>
            <a:r>
              <a:rPr lang="en-GB" sz="2200" b="0" strike="noStrike" spc="-1">
                <a:solidFill>
                  <a:srgbClr val="003366"/>
                </a:solidFill>
                <a:latin typeface="Cantarell"/>
              </a:rPr>
              <a:t>We have seen we can specify all sorts of models that reflect all sorts of statements about the population proportion</a:t>
            </a:r>
          </a:p>
        </p:txBody>
      </p:sp>
      <p:pic>
        <p:nvPicPr>
          <p:cNvPr id="393" name="Picture 392"/>
          <p:cNvPicPr/>
          <p:nvPr/>
        </p:nvPicPr>
        <p:blipFill>
          <a:blip r:embed="rId2"/>
          <a:stretch/>
        </p:blipFill>
        <p:spPr>
          <a:xfrm>
            <a:off x="1436040" y="2815920"/>
            <a:ext cx="9967680" cy="3327840"/>
          </a:xfrm>
          <a:prstGeom prst="rect">
            <a:avLst/>
          </a:prstGeom>
          <a:ln w="0">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r>
              <a:rPr lang="en-GB" sz="2800" b="0" strike="noStrike" spc="-1">
                <a:solidFill>
                  <a:srgbClr val="000000"/>
                </a:solidFill>
                <a:latin typeface="Cantarell Extra Bold"/>
              </a:rPr>
              <a:t>What Do the Models Predict?</a:t>
            </a:r>
          </a:p>
        </p:txBody>
      </p:sp>
      <p:pic>
        <p:nvPicPr>
          <p:cNvPr id="395" name="Picture 394"/>
          <p:cNvPicPr/>
          <p:nvPr/>
        </p:nvPicPr>
        <p:blipFill>
          <a:blip r:embed="rId2"/>
          <a:stretch/>
        </p:blipFill>
        <p:spPr>
          <a:xfrm>
            <a:off x="2538000" y="1349280"/>
            <a:ext cx="7116120" cy="2375640"/>
          </a:xfrm>
          <a:prstGeom prst="rect">
            <a:avLst/>
          </a:prstGeom>
          <a:ln w="0">
            <a:noFill/>
          </a:ln>
        </p:spPr>
      </p:pic>
      <p:pic>
        <p:nvPicPr>
          <p:cNvPr id="396" name="Picture 395"/>
          <p:cNvPicPr/>
          <p:nvPr/>
        </p:nvPicPr>
        <p:blipFill>
          <a:blip r:embed="rId3"/>
          <a:stretch/>
        </p:blipFill>
        <p:spPr>
          <a:xfrm>
            <a:off x="1645560" y="3842640"/>
            <a:ext cx="8900640" cy="2971800"/>
          </a:xfrm>
          <a:prstGeom prst="rect">
            <a:avLst/>
          </a:prstGeom>
          <a:ln w="0">
            <a:noFill/>
          </a:ln>
        </p:spPr>
      </p:pic>
      <p:sp>
        <p:nvSpPr>
          <p:cNvPr id="397" name="CustomShape 11"/>
          <p:cNvSpPr/>
          <p:nvPr/>
        </p:nvSpPr>
        <p:spPr>
          <a:xfrm>
            <a:off x="8921160" y="1971720"/>
            <a:ext cx="3118320" cy="1038240"/>
          </a:xfrm>
          <a:prstGeom prst="rect">
            <a:avLst/>
          </a:prstGeom>
          <a:solidFill>
            <a:srgbClr val="ADD58A"/>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800" b="0" i="1" strike="noStrike" spc="-1">
                <a:solidFill>
                  <a:srgbClr val="000000"/>
                </a:solidFill>
                <a:latin typeface="Arial"/>
                <a:ea typeface="DejaVu Sans"/>
              </a:rPr>
              <a:t>“If you had 100</a:t>
            </a:r>
            <a:r>
              <a:rPr lang="en-US" sz="1800" b="0" i="1" strike="noStrike" spc="-1">
                <a:solidFill>
                  <a:srgbClr val="000000"/>
                </a:solidFill>
                <a:latin typeface="Arial"/>
                <a:ea typeface="Arial"/>
              </a:rPr>
              <a:t>€ to bet on likely values of  </a:t>
            </a:r>
            <a:r>
              <a:rPr lang="en-US" sz="1600" b="0" i="1" strike="noStrike" spc="-1">
                <a:solidFill>
                  <a:srgbClr val="000000"/>
                </a:solidFill>
                <a:latin typeface="Arial"/>
                <a:ea typeface="AR PL SungtiL GB"/>
              </a:rPr>
              <a:t>θ</a:t>
            </a:r>
            <a:r>
              <a:rPr lang="en-US" sz="1800" b="0" i="1" strike="noStrike" spc="-1">
                <a:solidFill>
                  <a:srgbClr val="000000"/>
                </a:solidFill>
                <a:latin typeface="Arial"/>
                <a:ea typeface="Arial"/>
              </a:rPr>
              <a:t>, how would you divide it?”</a:t>
            </a:r>
            <a:endParaRPr lang="en" sz="1800" b="0" strike="noStrike" spc="-1">
              <a:solidFill>
                <a:srgbClr val="000000"/>
              </a:solidFill>
              <a:latin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r>
              <a:rPr lang="en-GB" sz="2800" b="0" strike="noStrike" spc="-1">
                <a:solidFill>
                  <a:srgbClr val="000000"/>
                </a:solidFill>
                <a:latin typeface="Cantarell Extra Bold"/>
              </a:rPr>
              <a:t>How Well Did The Models Predict The Data?</a:t>
            </a:r>
          </a:p>
        </p:txBody>
      </p:sp>
      <p:pic>
        <p:nvPicPr>
          <p:cNvPr id="399" name="Picture 398"/>
          <p:cNvPicPr/>
          <p:nvPr/>
        </p:nvPicPr>
        <p:blipFill>
          <a:blip r:embed="rId2"/>
          <a:stretch/>
        </p:blipFill>
        <p:spPr>
          <a:xfrm>
            <a:off x="1645560" y="3842640"/>
            <a:ext cx="8900640" cy="2971800"/>
          </a:xfrm>
          <a:prstGeom prst="rect">
            <a:avLst/>
          </a:prstGeom>
          <a:ln w="0">
            <a:noFill/>
          </a:ln>
        </p:spPr>
      </p:pic>
      <p:sp>
        <p:nvSpPr>
          <p:cNvPr id="400" name="CustomShape 58"/>
          <p:cNvSpPr/>
          <p:nvPr/>
        </p:nvSpPr>
        <p:spPr>
          <a:xfrm>
            <a:off x="8921160" y="1971720"/>
            <a:ext cx="3118320" cy="1038240"/>
          </a:xfrm>
          <a:prstGeom prst="rect">
            <a:avLst/>
          </a:prstGeom>
          <a:solidFill>
            <a:srgbClr val="ADD58A"/>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800" b="0" i="1" strike="noStrike" spc="-1">
                <a:solidFill>
                  <a:srgbClr val="000000"/>
                </a:solidFill>
                <a:latin typeface="Arial"/>
                <a:ea typeface="DejaVu Sans"/>
              </a:rPr>
              <a:t>“If you had 100</a:t>
            </a:r>
            <a:r>
              <a:rPr lang="en-US" sz="1800" b="0" i="1" strike="noStrike" spc="-1">
                <a:solidFill>
                  <a:srgbClr val="000000"/>
                </a:solidFill>
                <a:latin typeface="Arial"/>
                <a:ea typeface="Arial"/>
              </a:rPr>
              <a:t>€ to bet on likely values of  </a:t>
            </a:r>
            <a:r>
              <a:rPr lang="en-US" sz="1600" b="0" i="1" strike="noStrike" spc="-1">
                <a:solidFill>
                  <a:srgbClr val="000000"/>
                </a:solidFill>
                <a:latin typeface="Arial"/>
                <a:ea typeface="AR PL SungtiL GB"/>
              </a:rPr>
              <a:t>θ</a:t>
            </a:r>
            <a:r>
              <a:rPr lang="en-US" sz="1800" b="0" i="1" strike="noStrike" spc="-1">
                <a:solidFill>
                  <a:srgbClr val="000000"/>
                </a:solidFill>
                <a:latin typeface="Arial"/>
                <a:ea typeface="Arial"/>
              </a:rPr>
              <a:t>, how would you divide it?”</a:t>
            </a:r>
            <a:endParaRPr lang="en" sz="1800" b="0" strike="noStrike" spc="-1">
              <a:solidFill>
                <a:srgbClr val="000000"/>
              </a:solidFill>
              <a:latin typeface="Arial"/>
            </a:endParaRPr>
          </a:p>
        </p:txBody>
      </p:sp>
      <p:sp>
        <p:nvSpPr>
          <p:cNvPr id="401" name="Straight Connector 400"/>
          <p:cNvSpPr/>
          <p:nvPr/>
        </p:nvSpPr>
        <p:spPr>
          <a:xfrm>
            <a:off x="2878200" y="4917600"/>
            <a:ext cx="0" cy="743760"/>
          </a:xfrm>
          <a:prstGeom prst="line">
            <a:avLst/>
          </a:prstGeom>
          <a:ln w="57240">
            <a:solidFill>
              <a:srgbClr val="FF0000"/>
            </a:solidFill>
            <a:round/>
            <a:tailEnd type="triangle" w="med" len="med"/>
          </a:ln>
        </p:spPr>
        <p:style>
          <a:lnRef idx="0">
            <a:scrgbClr r="0" g="0" b="0"/>
          </a:lnRef>
          <a:fillRef idx="0">
            <a:scrgbClr r="0" g="0" b="0"/>
          </a:fillRef>
          <a:effectRef idx="0">
            <a:scrgbClr r="0" g="0" b="0"/>
          </a:effectRef>
          <a:fontRef idx="minor"/>
        </p:style>
        <p:txBody>
          <a:bodyPr lIns="118440" tIns="73440" rIns="118440" bIns="73440" anchor="ctr">
            <a:noAutofit/>
          </a:bodyPr>
          <a:lstStyle/>
          <a:p>
            <a:endParaRPr lang="en" sz="1800" b="0" strike="noStrike" spc="-1">
              <a:solidFill>
                <a:srgbClr val="000000"/>
              </a:solidFill>
              <a:latin typeface="Arial"/>
            </a:endParaRPr>
          </a:p>
        </p:txBody>
      </p:sp>
      <p:sp>
        <p:nvSpPr>
          <p:cNvPr id="402" name="Straight Connector 401"/>
          <p:cNvSpPr/>
          <p:nvPr/>
        </p:nvSpPr>
        <p:spPr>
          <a:xfrm>
            <a:off x="5614560" y="4471200"/>
            <a:ext cx="0" cy="743760"/>
          </a:xfrm>
          <a:prstGeom prst="line">
            <a:avLst/>
          </a:prstGeom>
          <a:ln w="57240">
            <a:solidFill>
              <a:srgbClr val="FF0000"/>
            </a:solidFill>
            <a:round/>
            <a:tailEnd type="triangle" w="med" len="med"/>
          </a:ln>
        </p:spPr>
        <p:style>
          <a:lnRef idx="0">
            <a:scrgbClr r="0" g="0" b="0"/>
          </a:lnRef>
          <a:fillRef idx="0">
            <a:scrgbClr r="0" g="0" b="0"/>
          </a:fillRef>
          <a:effectRef idx="0">
            <a:scrgbClr r="0" g="0" b="0"/>
          </a:effectRef>
          <a:fontRef idx="minor"/>
        </p:style>
        <p:txBody>
          <a:bodyPr lIns="118440" tIns="73440" rIns="118440" bIns="73440" anchor="ctr">
            <a:noAutofit/>
          </a:bodyPr>
          <a:lstStyle/>
          <a:p>
            <a:endParaRPr lang="en" sz="1800" b="0" strike="noStrike" spc="-1">
              <a:solidFill>
                <a:srgbClr val="000000"/>
              </a:solidFill>
              <a:latin typeface="Arial"/>
            </a:endParaRPr>
          </a:p>
        </p:txBody>
      </p:sp>
      <p:sp>
        <p:nvSpPr>
          <p:cNvPr id="403" name="Straight Connector 402"/>
          <p:cNvSpPr/>
          <p:nvPr/>
        </p:nvSpPr>
        <p:spPr>
          <a:xfrm>
            <a:off x="8782920" y="4780800"/>
            <a:ext cx="0" cy="743760"/>
          </a:xfrm>
          <a:prstGeom prst="line">
            <a:avLst/>
          </a:prstGeom>
          <a:ln w="57240">
            <a:solidFill>
              <a:srgbClr val="FF0000"/>
            </a:solidFill>
            <a:round/>
            <a:tailEnd type="triangle" w="med" len="med"/>
          </a:ln>
        </p:spPr>
        <p:style>
          <a:lnRef idx="0">
            <a:scrgbClr r="0" g="0" b="0"/>
          </a:lnRef>
          <a:fillRef idx="0">
            <a:scrgbClr r="0" g="0" b="0"/>
          </a:fillRef>
          <a:effectRef idx="0">
            <a:scrgbClr r="0" g="0" b="0"/>
          </a:effectRef>
          <a:fontRef idx="minor"/>
        </p:style>
        <p:txBody>
          <a:bodyPr lIns="118440" tIns="73440" rIns="118440" bIns="73440" anchor="ctr">
            <a:noAutofit/>
          </a:bodyPr>
          <a:lstStyle/>
          <a:p>
            <a:endParaRPr lang="en" sz="1800" b="0" strike="noStrike" spc="-1">
              <a:solidFill>
                <a:srgbClr val="000000"/>
              </a:solidFill>
              <a:latin typeface="Arial"/>
            </a:endParaRPr>
          </a:p>
        </p:txBody>
      </p:sp>
      <p:sp>
        <p:nvSpPr>
          <p:cNvPr id="404" name="PlaceHolder 2"/>
          <p:cNvSpPr>
            <a:spLocks noGrp="1"/>
          </p:cNvSpPr>
          <p:nvPr>
            <p:ph/>
          </p:nvPr>
        </p:nvSpPr>
        <p:spPr>
          <a:xfrm>
            <a:off x="1486800" y="1846800"/>
            <a:ext cx="9614520" cy="4525920"/>
          </a:xfrm>
          <a:prstGeom prst="rect">
            <a:avLst/>
          </a:prstGeom>
          <a:noFill/>
          <a:ln w="0">
            <a:noFill/>
          </a:ln>
        </p:spPr>
        <p:txBody>
          <a:bodyPr lIns="0" tIns="0" rIns="0" bIns="0" anchor="t">
            <a:noAutofit/>
          </a:bodyPr>
          <a:lstStyle/>
          <a:p>
            <a:pPr marL="432000" indent="-324000">
              <a:spcAft>
                <a:spcPts val="1406"/>
              </a:spcAft>
              <a:buClr>
                <a:srgbClr val="000000"/>
              </a:buClr>
              <a:buSzPct val="45000"/>
              <a:buFont typeface="Wingdings" charset="2"/>
              <a:buChar char=""/>
            </a:pPr>
            <a:r>
              <a:rPr lang="en-GB" sz="1990" b="0" strike="noStrike" spc="-1">
                <a:solidFill>
                  <a:srgbClr val="003366"/>
                </a:solidFill>
                <a:latin typeface="Cantarell"/>
              </a:rPr>
              <a:t>The models placed their bets, we observed 3 Macs</a:t>
            </a:r>
          </a:p>
          <a:p>
            <a:pPr marL="432000" indent="-324000">
              <a:spcAft>
                <a:spcPts val="1406"/>
              </a:spcAft>
              <a:buClr>
                <a:srgbClr val="000000"/>
              </a:buClr>
              <a:buSzPct val="45000"/>
              <a:buFont typeface="Wingdings" charset="2"/>
              <a:buChar char=""/>
            </a:pPr>
            <a:r>
              <a:rPr lang="en-GB" sz="1990" b="0" strike="noStrike" spc="-1">
                <a:solidFill>
                  <a:srgbClr val="003366"/>
                </a:solidFill>
                <a:latin typeface="Cantarell"/>
              </a:rPr>
              <a:t>How much the model bet on the observed outcome equals</a:t>
            </a:r>
            <a:br>
              <a:rPr sz="1990"/>
            </a:br>
            <a:r>
              <a:rPr lang="en-GB" sz="1990" b="0" strike="noStrike" spc="-1">
                <a:solidFill>
                  <a:srgbClr val="003366"/>
                </a:solidFill>
                <a:latin typeface="Cantarell"/>
              </a:rPr>
              <a:t>the quality of its prediction</a:t>
            </a:r>
          </a:p>
          <a:p>
            <a:pPr marL="432000" indent="-324000">
              <a:spcAft>
                <a:spcPts val="1406"/>
              </a:spcAft>
              <a:buClr>
                <a:srgbClr val="000000"/>
              </a:buClr>
              <a:buSzPct val="45000"/>
              <a:buFont typeface="Wingdings" charset="2"/>
              <a:buChar char=""/>
            </a:pPr>
            <a:r>
              <a:rPr lang="en-GB" sz="1990" b="0" strike="noStrike" spc="-1">
                <a:solidFill>
                  <a:srgbClr val="003366"/>
                </a:solidFill>
                <a:latin typeface="Cantarell"/>
              </a:rPr>
              <a:t>The ratio of two such bars is known as the </a:t>
            </a:r>
            <a:r>
              <a:rPr lang="en-GB" sz="1990" b="1" strike="noStrike" spc="-1">
                <a:solidFill>
                  <a:srgbClr val="003366"/>
                </a:solidFill>
                <a:latin typeface="Cantarell"/>
              </a:rPr>
              <a:t>Bayes factor</a:t>
            </a:r>
            <a:endParaRPr lang="en-GB" sz="1990" b="0" strike="noStrike" spc="-1">
              <a:solidFill>
                <a:srgbClr val="003366"/>
              </a:solidFill>
              <a:latin typeface="Cantare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PlaceHolder 1"/>
          <p:cNvSpPr>
            <a:spLocks noGrp="1"/>
          </p:cNvSpPr>
          <p:nvPr>
            <p:ph/>
          </p:nvPr>
        </p:nvSpPr>
        <p:spPr>
          <a:xfrm>
            <a:off x="1486440" y="1846800"/>
            <a:ext cx="9614520" cy="4525920"/>
          </a:xfrm>
          <a:prstGeom prst="rect">
            <a:avLst/>
          </a:prstGeom>
          <a:noFill/>
          <a:ln w="0">
            <a:noFill/>
          </a:ln>
        </p:spPr>
        <p:txBody>
          <a:bodyPr lIns="0" tIns="0" rIns="0" bIns="0" anchor="t">
            <a:noAutofit/>
          </a:bodyPr>
          <a:lstStyle/>
          <a:p>
            <a:pPr marL="432000" indent="-324000">
              <a:spcAft>
                <a:spcPts val="1406"/>
              </a:spcAft>
              <a:buClr>
                <a:srgbClr val="000000"/>
              </a:buClr>
              <a:buSzPct val="45000"/>
              <a:buFont typeface="Wingdings" charset="2"/>
              <a:buChar char=""/>
            </a:pPr>
            <a:r>
              <a:rPr lang="en-GB" sz="2100" b="0" strike="noStrike" spc="-1">
                <a:solidFill>
                  <a:srgbClr val="003366"/>
                </a:solidFill>
                <a:latin typeface="Cantarell"/>
              </a:rPr>
              <a:t>The workhorse of Bayesian hypothesis testing</a:t>
            </a:r>
          </a:p>
          <a:p>
            <a:pPr marL="432000" indent="-324000">
              <a:spcAft>
                <a:spcPts val="1406"/>
              </a:spcAft>
              <a:buClr>
                <a:srgbClr val="000000"/>
              </a:buClr>
              <a:buSzPct val="45000"/>
              <a:buFont typeface="Wingdings" charset="2"/>
              <a:buChar char=""/>
            </a:pPr>
            <a:r>
              <a:rPr lang="en-GB" sz="2100" b="0" strike="noStrike" spc="-1">
                <a:solidFill>
                  <a:srgbClr val="003366"/>
                </a:solidFill>
                <a:latin typeface="Cantarell"/>
              </a:rPr>
              <a:t>It quantifies which of two models predicted the data better, and how much better</a:t>
            </a:r>
          </a:p>
          <a:p>
            <a:pPr marL="432000" indent="-324000">
              <a:spcAft>
                <a:spcPts val="1406"/>
              </a:spcAft>
              <a:buClr>
                <a:srgbClr val="000000"/>
              </a:buClr>
              <a:buSzPct val="45000"/>
              <a:buFont typeface="Wingdings" charset="2"/>
              <a:buChar char=""/>
            </a:pPr>
            <a:r>
              <a:rPr lang="en-GB" sz="2100" b="0" strike="noStrike" spc="-1">
                <a:solidFill>
                  <a:srgbClr val="003366"/>
                </a:solidFill>
                <a:latin typeface="Cantarell"/>
              </a:rPr>
              <a:t>Usually, we pit two models against each other:	</a:t>
            </a:r>
          </a:p>
          <a:p>
            <a:pPr marL="864000" lvl="1" indent="-324000">
              <a:spcAft>
                <a:spcPts val="1125"/>
              </a:spcAft>
              <a:buClr>
                <a:srgbClr val="000000"/>
              </a:buClr>
              <a:buSzPct val="75000"/>
              <a:buFont typeface="Symbol" charset="2"/>
              <a:buChar char=""/>
            </a:pPr>
            <a:r>
              <a:rPr lang="en-GB" sz="2100" b="0" strike="noStrike" spc="-1">
                <a:solidFill>
                  <a:srgbClr val="003366"/>
                </a:solidFill>
                <a:latin typeface="Cantarell"/>
              </a:rPr>
              <a:t>The null model (H</a:t>
            </a:r>
            <a:r>
              <a:rPr lang="en-GB" sz="2100" b="0" strike="noStrike" spc="-1" baseline="-8000">
                <a:solidFill>
                  <a:srgbClr val="003366"/>
                </a:solidFill>
                <a:latin typeface="Cantarell"/>
              </a:rPr>
              <a:t>0</a:t>
            </a:r>
            <a:r>
              <a:rPr lang="en-GB" sz="2100" b="0" strike="noStrike" spc="-1">
                <a:solidFill>
                  <a:srgbClr val="003366"/>
                </a:solidFill>
                <a:latin typeface="Cantarell"/>
              </a:rPr>
              <a:t>), with a spike at the point of testing </a:t>
            </a:r>
          </a:p>
          <a:p>
            <a:pPr marL="1296000" lvl="2" indent="-288000">
              <a:spcAft>
                <a:spcPts val="845"/>
              </a:spcAft>
              <a:buClr>
                <a:srgbClr val="000000"/>
              </a:buClr>
              <a:buSzPct val="45000"/>
              <a:buFont typeface="Symbol" charset="2"/>
              <a:buChar char=""/>
            </a:pPr>
            <a:r>
              <a:rPr lang="en-GB" sz="1600" b="0" strike="noStrike" spc="-1">
                <a:solidFill>
                  <a:srgbClr val="003366"/>
                </a:solidFill>
                <a:latin typeface="Cantarell"/>
              </a:rPr>
              <a:t>(e.g., 0.5 for proportion, 0 for correlation or difference in means)</a:t>
            </a:r>
          </a:p>
          <a:p>
            <a:pPr marL="864000" lvl="1" indent="-324000">
              <a:spcAft>
                <a:spcPts val="1125"/>
              </a:spcAft>
              <a:buClr>
                <a:srgbClr val="000000"/>
              </a:buClr>
              <a:buSzPct val="75000"/>
              <a:buFont typeface="Symbol" charset="2"/>
              <a:buChar char=""/>
            </a:pPr>
            <a:r>
              <a:rPr lang="en-GB" sz="2100" b="0" strike="noStrike" spc="-1">
                <a:solidFill>
                  <a:srgbClr val="003366"/>
                </a:solidFill>
                <a:latin typeface="Cantarell"/>
              </a:rPr>
              <a:t>The alternative model (H</a:t>
            </a:r>
            <a:r>
              <a:rPr lang="en-GB" sz="2100" b="0" strike="noStrike" spc="-1" baseline="-8000">
                <a:solidFill>
                  <a:srgbClr val="003366"/>
                </a:solidFill>
                <a:latin typeface="Cantarell"/>
              </a:rPr>
              <a:t>1</a:t>
            </a:r>
            <a:r>
              <a:rPr lang="en-GB" sz="2100" b="0" strike="noStrike" spc="-1">
                <a:solidFill>
                  <a:srgbClr val="003366"/>
                </a:solidFill>
                <a:latin typeface="Cantarell"/>
              </a:rPr>
              <a:t>), which predicts multiple values (dictated by its prior distribution)</a:t>
            </a:r>
          </a:p>
          <a:p>
            <a:pPr marL="1296000" lvl="2" indent="-288000">
              <a:spcAft>
                <a:spcPts val="845"/>
              </a:spcAft>
              <a:buClr>
                <a:srgbClr val="000000"/>
              </a:buClr>
              <a:buSzPct val="45000"/>
              <a:buFont typeface="Symbol" charset="2"/>
              <a:buChar char=""/>
            </a:pPr>
            <a:r>
              <a:rPr lang="en-GB" sz="1800" b="0" strike="noStrike" spc="-1">
                <a:solidFill>
                  <a:srgbClr val="003366"/>
                </a:solidFill>
                <a:latin typeface="Cantarell"/>
              </a:rPr>
              <a:t>The alternative model can represent a one-sided or two-sided hypothesis</a:t>
            </a:r>
          </a:p>
        </p:txBody>
      </p:sp>
      <p:sp>
        <p:nvSpPr>
          <p:cNvPr id="406" name="PlaceHolder 2"/>
          <p:cNvSpPr>
            <a:spLocks noGrp="1"/>
          </p:cNvSpPr>
          <p:nvPr>
            <p:ph type="title"/>
          </p:nvPr>
        </p:nvSpPr>
        <p:spPr>
          <a:xfrm>
            <a:off x="1487880" y="115920"/>
            <a:ext cx="9190440" cy="1170000"/>
          </a:xfrm>
          <a:prstGeom prst="rect">
            <a:avLst/>
          </a:prstGeom>
          <a:noFill/>
          <a:ln w="0">
            <a:noFill/>
          </a:ln>
        </p:spPr>
        <p:txBody>
          <a:bodyPr lIns="0" tIns="0" rIns="0" bIns="0" anchor="ctr">
            <a:noAutofit/>
          </a:bodyPr>
          <a:lstStyle/>
          <a:p>
            <a:pPr indent="0">
              <a:lnSpc>
                <a:spcPct val="85000"/>
              </a:lnSpc>
              <a:buNone/>
            </a:pPr>
            <a:r>
              <a:rPr lang="en-GB" sz="4400" b="0" strike="noStrike" spc="-1">
                <a:solidFill>
                  <a:srgbClr val="000000"/>
                </a:solidFill>
                <a:latin typeface="Cantarell Extra Bold"/>
              </a:rPr>
              <a:t>Bayes Factor</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r>
              <a:rPr lang="en-GB" sz="3600" b="0" strike="noStrike" spc="-1">
                <a:solidFill>
                  <a:srgbClr val="000000"/>
                </a:solidFill>
                <a:latin typeface="Cantarell Extra Bold"/>
              </a:rPr>
              <a:t>Bayes Factor Interpretation</a:t>
            </a:r>
          </a:p>
        </p:txBody>
      </p:sp>
      <p:sp>
        <p:nvSpPr>
          <p:cNvPr id="408" name="PlaceHolder 2"/>
          <p:cNvSpPr>
            <a:spLocks noGrp="1"/>
          </p:cNvSpPr>
          <p:nvPr>
            <p:ph/>
          </p:nvPr>
        </p:nvSpPr>
        <p:spPr>
          <a:xfrm>
            <a:off x="1486440" y="1846800"/>
            <a:ext cx="9614520" cy="4726440"/>
          </a:xfrm>
          <a:prstGeom prst="rect">
            <a:avLst/>
          </a:prstGeom>
          <a:noFill/>
          <a:ln w="0">
            <a:noFill/>
          </a:ln>
        </p:spPr>
        <p:txBody>
          <a:bodyPr lIns="0" tIns="0" rIns="0" bIns="0" anchor="t">
            <a:noAutofit/>
          </a:bodyPr>
          <a:lstStyle/>
          <a:p>
            <a:pPr marL="432000" indent="-324000" algn="ctr">
              <a:lnSpc>
                <a:spcPct val="100000"/>
              </a:lnSpc>
              <a:buClr>
                <a:srgbClr val="000000"/>
              </a:buClr>
              <a:buSzPct val="45000"/>
              <a:buFont typeface="Wingdings" charset="2"/>
              <a:buChar char=""/>
            </a:pPr>
            <a:r>
              <a:rPr lang="en-US" sz="2600" b="1" strike="noStrike" spc="-1">
                <a:solidFill>
                  <a:srgbClr val="000000"/>
                </a:solidFill>
                <a:latin typeface="Cantarell"/>
                <a:ea typeface="DejaVu Sans"/>
              </a:rPr>
              <a:t>Example 1: BF</a:t>
            </a:r>
            <a:r>
              <a:rPr lang="en-US" sz="2600" b="1" strike="noStrike" spc="-1" baseline="-33000">
                <a:solidFill>
                  <a:srgbClr val="000000"/>
                </a:solidFill>
                <a:latin typeface="Cantarell"/>
                <a:ea typeface="DejaVu Sans"/>
              </a:rPr>
              <a:t>10</a:t>
            </a:r>
            <a:r>
              <a:rPr lang="en-US" sz="2600" b="1" strike="noStrike" spc="-1">
                <a:solidFill>
                  <a:srgbClr val="000000"/>
                </a:solidFill>
                <a:latin typeface="Cantarell"/>
                <a:ea typeface="DejaVu Sans"/>
              </a:rPr>
              <a:t> = 20</a:t>
            </a:r>
            <a:br>
              <a:rPr sz="1600"/>
            </a:br>
            <a:r>
              <a:rPr lang="en-US" sz="2600" b="0" strike="noStrike" spc="-1">
                <a:solidFill>
                  <a:srgbClr val="000000"/>
                </a:solidFill>
                <a:latin typeface="Cantarell"/>
                <a:ea typeface="DejaVu Sans"/>
              </a:rPr>
              <a:t>The data are twenty times more likely under H</a:t>
            </a:r>
            <a:r>
              <a:rPr lang="en-US" sz="2600" b="0" strike="noStrike" spc="-1" baseline="-33000">
                <a:solidFill>
                  <a:srgbClr val="000000"/>
                </a:solidFill>
                <a:latin typeface="Cantarell"/>
                <a:ea typeface="DejaVu Sans"/>
              </a:rPr>
              <a:t>1</a:t>
            </a:r>
            <a:r>
              <a:rPr lang="en-US" sz="2600" b="0" strike="noStrike" spc="-1">
                <a:solidFill>
                  <a:srgbClr val="000000"/>
                </a:solidFill>
                <a:latin typeface="Cantarell"/>
                <a:ea typeface="DejaVu Sans"/>
              </a:rPr>
              <a:t> than under H</a:t>
            </a:r>
            <a:r>
              <a:rPr lang="en-US" sz="2600" b="0" strike="noStrike" spc="-1" baseline="-33000">
                <a:solidFill>
                  <a:srgbClr val="000000"/>
                </a:solidFill>
                <a:latin typeface="Cantarell"/>
                <a:ea typeface="DejaVu Sans"/>
              </a:rPr>
              <a:t>0</a:t>
            </a:r>
            <a:endParaRPr lang="en-GB" sz="2600" b="0" strike="noStrike" spc="-1">
              <a:solidFill>
                <a:srgbClr val="003366"/>
              </a:solidFill>
              <a:latin typeface="Cantarell"/>
            </a:endParaRPr>
          </a:p>
          <a:p>
            <a:pPr marL="432000" indent="0" algn="ctr">
              <a:lnSpc>
                <a:spcPct val="100000"/>
              </a:lnSpc>
              <a:buNone/>
            </a:pPr>
            <a:endParaRPr lang="en-GB" sz="2800" b="0" strike="noStrike" spc="-1">
              <a:solidFill>
                <a:srgbClr val="003366"/>
              </a:solidFill>
              <a:latin typeface="Cantarell"/>
            </a:endParaRPr>
          </a:p>
          <a:p>
            <a:pPr marL="432000" indent="-324000" algn="ctr">
              <a:lnSpc>
                <a:spcPct val="100000"/>
              </a:lnSpc>
              <a:buClr>
                <a:srgbClr val="000000"/>
              </a:buClr>
              <a:buSzPct val="45000"/>
              <a:buFont typeface="Wingdings" charset="2"/>
              <a:buChar char=""/>
            </a:pPr>
            <a:r>
              <a:rPr lang="en-US" sz="2600" b="1" strike="noStrike" spc="-1">
                <a:solidFill>
                  <a:srgbClr val="000000"/>
                </a:solidFill>
                <a:latin typeface="Cantarell"/>
                <a:ea typeface="AR PL SungtiL GB"/>
              </a:rPr>
              <a:t>Example 2: BF</a:t>
            </a:r>
            <a:r>
              <a:rPr lang="en-US" sz="2600" b="1" strike="noStrike" spc="-1" baseline="-33000">
                <a:solidFill>
                  <a:srgbClr val="000000"/>
                </a:solidFill>
                <a:latin typeface="Cantarell"/>
                <a:ea typeface="AR PL SungtiL GB"/>
              </a:rPr>
              <a:t>10</a:t>
            </a:r>
            <a:r>
              <a:rPr lang="en-US" sz="2600" b="1" strike="noStrike" spc="-1">
                <a:solidFill>
                  <a:srgbClr val="000000"/>
                </a:solidFill>
                <a:latin typeface="Cantarell"/>
                <a:ea typeface="AR PL SungtiL GB"/>
              </a:rPr>
              <a:t> = 1/5 → BF</a:t>
            </a:r>
            <a:r>
              <a:rPr lang="en-US" sz="2600" b="1" strike="noStrike" spc="-1" baseline="-33000">
                <a:solidFill>
                  <a:srgbClr val="000000"/>
                </a:solidFill>
                <a:latin typeface="Cantarell"/>
                <a:ea typeface="AR PL SungtiL GB"/>
              </a:rPr>
              <a:t>01</a:t>
            </a:r>
            <a:r>
              <a:rPr lang="en-US" sz="2600" b="1" strike="noStrike" spc="-1">
                <a:solidFill>
                  <a:srgbClr val="000000"/>
                </a:solidFill>
                <a:latin typeface="Cantarell"/>
                <a:ea typeface="AR PL SungtiL GB"/>
              </a:rPr>
              <a:t> = 5</a:t>
            </a:r>
            <a:br>
              <a:rPr sz="1600"/>
            </a:br>
            <a:r>
              <a:rPr lang="en-US" sz="2600" b="0" strike="noStrike" spc="-1">
                <a:solidFill>
                  <a:srgbClr val="000000"/>
                </a:solidFill>
                <a:latin typeface="Cantarell"/>
                <a:ea typeface="AR PL SungtiL GB"/>
              </a:rPr>
              <a:t>The data are five times more likely under H</a:t>
            </a:r>
            <a:r>
              <a:rPr lang="en-US" sz="2600" b="0" strike="noStrike" spc="-1" baseline="-33000">
                <a:solidFill>
                  <a:srgbClr val="000000"/>
                </a:solidFill>
                <a:latin typeface="Cantarell"/>
                <a:ea typeface="AR PL SungtiL GB"/>
              </a:rPr>
              <a:t>0</a:t>
            </a:r>
            <a:r>
              <a:rPr lang="en-US" sz="2600" b="0" strike="noStrike" spc="-1">
                <a:solidFill>
                  <a:srgbClr val="000000"/>
                </a:solidFill>
                <a:latin typeface="Cantarell"/>
                <a:ea typeface="AR PL SungtiL GB"/>
              </a:rPr>
              <a:t> than under H</a:t>
            </a:r>
            <a:r>
              <a:rPr lang="en-US" sz="2600" b="0" strike="noStrike" spc="-1" baseline="-33000">
                <a:solidFill>
                  <a:srgbClr val="000000"/>
                </a:solidFill>
                <a:latin typeface="Cantarell"/>
                <a:ea typeface="AR PL SungtiL GB"/>
              </a:rPr>
              <a:t>1</a:t>
            </a:r>
            <a:endParaRPr lang="en-GB" sz="2600" b="0" strike="noStrike" spc="-1">
              <a:solidFill>
                <a:srgbClr val="003366"/>
              </a:solidFill>
              <a:latin typeface="Cantarell"/>
            </a:endParaRPr>
          </a:p>
          <a:p>
            <a:pPr marL="432000" indent="0" algn="ctr">
              <a:lnSpc>
                <a:spcPct val="100000"/>
              </a:lnSpc>
              <a:buNone/>
            </a:pPr>
            <a:endParaRPr lang="en-GB" sz="2800" b="0" strike="noStrike" spc="-1">
              <a:solidFill>
                <a:srgbClr val="003366"/>
              </a:solidFill>
              <a:latin typeface="Cantarell"/>
            </a:endParaRPr>
          </a:p>
          <a:p>
            <a:pPr marL="432000" indent="-324000" algn="ctr">
              <a:lnSpc>
                <a:spcPct val="100000"/>
              </a:lnSpc>
              <a:buClr>
                <a:srgbClr val="000000"/>
              </a:buClr>
              <a:buSzPct val="45000"/>
              <a:buFont typeface="Wingdings" charset="2"/>
              <a:buChar char=""/>
            </a:pPr>
            <a:r>
              <a:rPr lang="en-US" sz="2600" b="1" strike="noStrike" spc="-1">
                <a:solidFill>
                  <a:srgbClr val="000000"/>
                </a:solidFill>
                <a:latin typeface="Cantarell"/>
                <a:ea typeface="AR PL SungtiL GB"/>
              </a:rPr>
              <a:t>Example 3: BF</a:t>
            </a:r>
            <a:r>
              <a:rPr lang="en-US" sz="2600" b="1" strike="noStrike" spc="-1" baseline="-33000">
                <a:solidFill>
                  <a:srgbClr val="000000"/>
                </a:solidFill>
                <a:latin typeface="Cantarell"/>
                <a:ea typeface="AR PL SungtiL GB"/>
              </a:rPr>
              <a:t>10</a:t>
            </a:r>
            <a:r>
              <a:rPr lang="en-US" sz="2600" b="1" strike="noStrike" spc="-1">
                <a:solidFill>
                  <a:srgbClr val="000000"/>
                </a:solidFill>
                <a:latin typeface="Cantarell"/>
                <a:ea typeface="AR PL SungtiL GB"/>
              </a:rPr>
              <a:t> = 1</a:t>
            </a:r>
            <a:br>
              <a:rPr sz="1600"/>
            </a:br>
            <a:r>
              <a:rPr lang="en-US" sz="2600" b="0" strike="noStrike" spc="-1">
                <a:solidFill>
                  <a:srgbClr val="000000"/>
                </a:solidFill>
                <a:latin typeface="Cantarell"/>
                <a:ea typeface="AR PL SungtiL GB"/>
              </a:rPr>
              <a:t>The data are equally likely under H</a:t>
            </a:r>
            <a:r>
              <a:rPr lang="en-US" sz="2600" b="0" strike="noStrike" spc="-1" baseline="-33000">
                <a:solidFill>
                  <a:srgbClr val="000000"/>
                </a:solidFill>
                <a:latin typeface="Cantarell"/>
                <a:ea typeface="AR PL SungtiL GB"/>
              </a:rPr>
              <a:t>1</a:t>
            </a:r>
            <a:r>
              <a:rPr lang="en-US" sz="2600" b="0" strike="noStrike" spc="-1">
                <a:solidFill>
                  <a:srgbClr val="000000"/>
                </a:solidFill>
                <a:latin typeface="Cantarell"/>
                <a:ea typeface="AR PL SungtiL GB"/>
              </a:rPr>
              <a:t> and under H</a:t>
            </a:r>
            <a:r>
              <a:rPr lang="en-US" sz="2600" b="0" strike="noStrike" spc="-1" baseline="-33000">
                <a:solidFill>
                  <a:srgbClr val="000000"/>
                </a:solidFill>
                <a:latin typeface="Cantarell"/>
                <a:ea typeface="AR PL SungtiL GB"/>
              </a:rPr>
              <a:t>0</a:t>
            </a:r>
            <a:endParaRPr lang="en-GB" sz="2600" b="0" strike="noStrike" spc="-1">
              <a:solidFill>
                <a:srgbClr val="003366"/>
              </a:solidFill>
              <a:latin typeface="Cantarel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0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0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r>
              <a:rPr lang="en-GB" sz="3600" b="0" strike="noStrike" spc="-1">
                <a:solidFill>
                  <a:srgbClr val="000000"/>
                </a:solidFill>
                <a:latin typeface="Cantarell Extra Bold"/>
              </a:rPr>
              <a:t>Bayes Factor Interpretation</a:t>
            </a:r>
          </a:p>
        </p:txBody>
      </p:sp>
      <p:pic>
        <p:nvPicPr>
          <p:cNvPr id="410" name="Picture 409"/>
          <p:cNvPicPr/>
          <p:nvPr/>
        </p:nvPicPr>
        <p:blipFill>
          <a:blip r:embed="rId2"/>
          <a:srcRect l="56005" t="30717" r="58349" b="41368"/>
          <a:stretch/>
        </p:blipFill>
        <p:spPr>
          <a:xfrm>
            <a:off x="5869800" y="2631240"/>
            <a:ext cx="1452240" cy="1642680"/>
          </a:xfrm>
          <a:prstGeom prst="rect">
            <a:avLst/>
          </a:prstGeom>
          <a:ln w="0">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r>
              <a:rPr lang="en-GB" sz="3600" b="0" strike="noStrike" spc="-1">
                <a:solidFill>
                  <a:srgbClr val="000000"/>
                </a:solidFill>
                <a:latin typeface="Cantarell Extra Bold"/>
              </a:rPr>
              <a:t>Bayes Factor Interpretation</a:t>
            </a:r>
          </a:p>
        </p:txBody>
      </p:sp>
      <p:grpSp>
        <p:nvGrpSpPr>
          <p:cNvPr id="4" name="Group 3">
            <a:extLst>
              <a:ext uri="{FF2B5EF4-FFF2-40B4-BE49-F238E27FC236}">
                <a16:creationId xmlns:a16="http://schemas.microsoft.com/office/drawing/2014/main" id="{B4AF6B23-518A-1FE2-4BA7-80ABD49EB8C4}"/>
              </a:ext>
            </a:extLst>
          </p:cNvPr>
          <p:cNvGrpSpPr/>
          <p:nvPr/>
        </p:nvGrpSpPr>
        <p:grpSpPr>
          <a:xfrm>
            <a:off x="6128656" y="1792800"/>
            <a:ext cx="5919463" cy="3610440"/>
            <a:chOff x="6128656" y="1792800"/>
            <a:chExt cx="5919463" cy="3610440"/>
          </a:xfrm>
        </p:grpSpPr>
        <p:pic>
          <p:nvPicPr>
            <p:cNvPr id="2" name="Picture 1">
              <a:extLst>
                <a:ext uri="{FF2B5EF4-FFF2-40B4-BE49-F238E27FC236}">
                  <a16:creationId xmlns:a16="http://schemas.microsoft.com/office/drawing/2014/main" id="{C27CA9F0-7A95-855E-6DAC-74914BF533C4}"/>
                </a:ext>
              </a:extLst>
            </p:cNvPr>
            <p:cNvPicPr/>
            <p:nvPr/>
          </p:nvPicPr>
          <p:blipFill>
            <a:blip r:embed="rId2"/>
            <a:srcRect l="49630"/>
            <a:stretch/>
          </p:blipFill>
          <p:spPr>
            <a:xfrm>
              <a:off x="6651170" y="1792800"/>
              <a:ext cx="5396949" cy="3610440"/>
            </a:xfrm>
            <a:prstGeom prst="rect">
              <a:avLst/>
            </a:prstGeom>
            <a:ln w="0">
              <a:noFill/>
            </a:ln>
          </p:spPr>
        </p:pic>
        <p:sp>
          <p:nvSpPr>
            <p:cNvPr id="3" name="Rectangle 2">
              <a:extLst>
                <a:ext uri="{FF2B5EF4-FFF2-40B4-BE49-F238E27FC236}">
                  <a16:creationId xmlns:a16="http://schemas.microsoft.com/office/drawing/2014/main" id="{F3E28247-F2E7-7AD5-B7FF-93C274865BA8}"/>
                </a:ext>
              </a:extLst>
            </p:cNvPr>
            <p:cNvSpPr/>
            <p:nvPr/>
          </p:nvSpPr>
          <p:spPr>
            <a:xfrm>
              <a:off x="6128656" y="2743200"/>
              <a:ext cx="1045028" cy="146957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r>
              <a:rPr lang="en-GB" sz="3600" b="0" strike="noStrike" spc="-1">
                <a:solidFill>
                  <a:srgbClr val="000000"/>
                </a:solidFill>
                <a:latin typeface="Cantarell Extra Bold"/>
              </a:rPr>
              <a:t>Bayes Factor Interpretation</a:t>
            </a:r>
          </a:p>
        </p:txBody>
      </p:sp>
      <p:pic>
        <p:nvPicPr>
          <p:cNvPr id="417" name="Picture 416"/>
          <p:cNvPicPr/>
          <p:nvPr/>
        </p:nvPicPr>
        <p:blipFill>
          <a:blip r:embed="rId2"/>
          <a:stretch/>
        </p:blipFill>
        <p:spPr>
          <a:xfrm>
            <a:off x="1333440" y="1792800"/>
            <a:ext cx="10714680" cy="3610440"/>
          </a:xfrm>
          <a:prstGeom prst="rect">
            <a:avLst/>
          </a:prstGeom>
          <a:ln w="0">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8" name="Picture 417"/>
          <p:cNvPicPr/>
          <p:nvPr/>
        </p:nvPicPr>
        <p:blipFill>
          <a:blip r:embed="rId2"/>
          <a:srcRect l="33905" r="35272"/>
          <a:stretch/>
        </p:blipFill>
        <p:spPr>
          <a:xfrm>
            <a:off x="343440" y="3843000"/>
            <a:ext cx="2742840" cy="2971800"/>
          </a:xfrm>
          <a:prstGeom prst="rect">
            <a:avLst/>
          </a:prstGeom>
          <a:ln w="0">
            <a:noFill/>
          </a:ln>
        </p:spPr>
      </p:pic>
      <p:pic>
        <p:nvPicPr>
          <p:cNvPr id="419" name="Picture 418"/>
          <p:cNvPicPr/>
          <p:nvPr/>
        </p:nvPicPr>
        <p:blipFill>
          <a:blip r:embed="rId2"/>
          <a:srcRect l="64718"/>
          <a:stretch/>
        </p:blipFill>
        <p:spPr>
          <a:xfrm>
            <a:off x="8594640" y="3843000"/>
            <a:ext cx="3139560" cy="2971800"/>
          </a:xfrm>
          <a:prstGeom prst="rect">
            <a:avLst/>
          </a:prstGeom>
          <a:ln w="0">
            <a:noFill/>
          </a:ln>
        </p:spPr>
      </p:pic>
      <p:sp>
        <p:nvSpPr>
          <p:cNvPr id="420" name="PlaceHolder 1"/>
          <p:cNvSpPr>
            <a:spLocks noGrp="1"/>
          </p:cNvSpPr>
          <p:nvPr>
            <p:ph/>
          </p:nvPr>
        </p:nvSpPr>
        <p:spPr>
          <a:xfrm>
            <a:off x="1486800" y="1846800"/>
            <a:ext cx="9614520" cy="1218240"/>
          </a:xfrm>
          <a:prstGeom prst="rect">
            <a:avLst/>
          </a:prstGeom>
          <a:noFill/>
          <a:ln w="0">
            <a:noFill/>
          </a:ln>
        </p:spPr>
        <p:txBody>
          <a:bodyPr lIns="0" tIns="0" rIns="0" bIns="0" anchor="t">
            <a:noAutofit/>
          </a:bodyPr>
          <a:lstStyle/>
          <a:p>
            <a:pPr marL="432000" indent="-324000">
              <a:spcAft>
                <a:spcPts val="1406"/>
              </a:spcAft>
              <a:buClr>
                <a:srgbClr val="000000"/>
              </a:buClr>
              <a:buSzPct val="45000"/>
              <a:buFont typeface="Wingdings" charset="2"/>
              <a:buChar char=""/>
            </a:pPr>
            <a:r>
              <a:rPr lang="en-GB" sz="1990" b="0" strike="noStrike" spc="-1">
                <a:solidFill>
                  <a:srgbClr val="003366"/>
                </a:solidFill>
                <a:latin typeface="Cantarell"/>
              </a:rPr>
              <a:t>For comparing a point model to a range model, we can use the </a:t>
            </a:r>
            <a:r>
              <a:rPr lang="en-GB" sz="1990" b="1" strike="noStrike" spc="-1">
                <a:solidFill>
                  <a:srgbClr val="003366"/>
                </a:solidFill>
                <a:latin typeface="Cantarell"/>
              </a:rPr>
              <a:t>Savage-Dickey density ratio </a:t>
            </a:r>
            <a:r>
              <a:rPr lang="en-GB" sz="1990" b="0" strike="noStrike" spc="-1">
                <a:solidFill>
                  <a:srgbClr val="003366"/>
                </a:solidFill>
                <a:latin typeface="Cantarell"/>
              </a:rPr>
              <a:t>as a computational shortcut to obtain the Bayes Factor</a:t>
            </a:r>
          </a:p>
          <a:p>
            <a:pPr marL="864000" lvl="1" indent="-324000">
              <a:spcAft>
                <a:spcPts val="1125"/>
              </a:spcAft>
              <a:buClr>
                <a:srgbClr val="000000"/>
              </a:buClr>
              <a:buSzPct val="75000"/>
              <a:buFont typeface="Wingdings 3" charset="2"/>
              <a:buChar char=""/>
            </a:pPr>
            <a:r>
              <a:rPr lang="en-GB" sz="1800" b="0" strike="noStrike" spc="-1">
                <a:solidFill>
                  <a:srgbClr val="003366"/>
                </a:solidFill>
                <a:latin typeface="Cantarell"/>
              </a:rPr>
              <a:t>BF</a:t>
            </a:r>
            <a:r>
              <a:rPr lang="en-GB" sz="1800" b="0" strike="noStrike" spc="-1" baseline="-8000">
                <a:solidFill>
                  <a:srgbClr val="003366"/>
                </a:solidFill>
                <a:latin typeface="Cantarell"/>
              </a:rPr>
              <a:t>10</a:t>
            </a:r>
            <a:r>
              <a:rPr lang="en-GB" sz="1800" b="0" strike="noStrike" spc="-1">
                <a:solidFill>
                  <a:srgbClr val="003366"/>
                </a:solidFill>
                <a:latin typeface="Cantarell"/>
              </a:rPr>
              <a:t> = prior density at point of testing / posterior density at point of testing</a:t>
            </a:r>
          </a:p>
        </p:txBody>
      </p:sp>
      <p:sp>
        <p:nvSpPr>
          <p:cNvPr id="421" name="PlaceHolder 2"/>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r>
              <a:rPr lang="en-GB" sz="2800" b="0" strike="noStrike" spc="-1">
                <a:solidFill>
                  <a:srgbClr val="000000"/>
                </a:solidFill>
                <a:latin typeface="Cantarell Extra Bold"/>
              </a:rPr>
              <a:t>How Well Did The Models Predict The Data?</a:t>
            </a:r>
          </a:p>
        </p:txBody>
      </p:sp>
      <p:sp>
        <p:nvSpPr>
          <p:cNvPr id="422" name="Straight Connector 421"/>
          <p:cNvSpPr/>
          <p:nvPr/>
        </p:nvSpPr>
        <p:spPr>
          <a:xfrm>
            <a:off x="1510200" y="4449600"/>
            <a:ext cx="0" cy="743760"/>
          </a:xfrm>
          <a:prstGeom prst="line">
            <a:avLst/>
          </a:prstGeom>
          <a:ln w="57240">
            <a:solidFill>
              <a:srgbClr val="FF0000"/>
            </a:solidFill>
            <a:round/>
            <a:tailEnd type="triangle" w="med" len="med"/>
          </a:ln>
        </p:spPr>
        <p:style>
          <a:lnRef idx="0">
            <a:scrgbClr r="0" g="0" b="0"/>
          </a:lnRef>
          <a:fillRef idx="0">
            <a:scrgbClr r="0" g="0" b="0"/>
          </a:fillRef>
          <a:effectRef idx="0">
            <a:scrgbClr r="0" g="0" b="0"/>
          </a:effectRef>
          <a:fontRef idx="minor"/>
        </p:style>
        <p:txBody>
          <a:bodyPr lIns="118440" tIns="73440" rIns="118440" bIns="73440" anchor="ctr">
            <a:noAutofit/>
          </a:bodyPr>
          <a:lstStyle/>
          <a:p>
            <a:endParaRPr lang="en" sz="1800" b="0" strike="noStrike" spc="-1">
              <a:solidFill>
                <a:srgbClr val="000000"/>
              </a:solidFill>
              <a:latin typeface="Arial"/>
            </a:endParaRPr>
          </a:p>
        </p:txBody>
      </p:sp>
      <p:sp>
        <p:nvSpPr>
          <p:cNvPr id="423" name="Straight Connector 422"/>
          <p:cNvSpPr/>
          <p:nvPr/>
        </p:nvSpPr>
        <p:spPr>
          <a:xfrm>
            <a:off x="9970920" y="4780800"/>
            <a:ext cx="0" cy="743760"/>
          </a:xfrm>
          <a:prstGeom prst="line">
            <a:avLst/>
          </a:prstGeom>
          <a:ln w="57240">
            <a:solidFill>
              <a:srgbClr val="FF0000"/>
            </a:solidFill>
            <a:round/>
            <a:tailEnd type="triangle" w="med" len="med"/>
          </a:ln>
        </p:spPr>
        <p:style>
          <a:lnRef idx="0">
            <a:scrgbClr r="0" g="0" b="0"/>
          </a:lnRef>
          <a:fillRef idx="0">
            <a:scrgbClr r="0" g="0" b="0"/>
          </a:fillRef>
          <a:effectRef idx="0">
            <a:scrgbClr r="0" g="0" b="0"/>
          </a:effectRef>
          <a:fontRef idx="minor"/>
        </p:style>
        <p:txBody>
          <a:bodyPr lIns="118440" tIns="73440" rIns="118440" bIns="73440" anchor="ctr">
            <a:noAutofit/>
          </a:bodyPr>
          <a:lstStyle/>
          <a:p>
            <a:endParaRPr lang="en" sz="1800" b="0" strike="noStrike" spc="-1">
              <a:solidFill>
                <a:srgbClr val="000000"/>
              </a:solidFill>
              <a:latin typeface="Arial"/>
            </a:endParaRPr>
          </a:p>
        </p:txBody>
      </p:sp>
      <p:pic>
        <p:nvPicPr>
          <p:cNvPr id="424" name="Picture 423"/>
          <p:cNvPicPr/>
          <p:nvPr/>
        </p:nvPicPr>
        <p:blipFill>
          <a:blip r:embed="rId3"/>
          <a:stretch/>
        </p:blipFill>
        <p:spPr>
          <a:xfrm>
            <a:off x="3422160" y="3366360"/>
            <a:ext cx="4951440" cy="3465360"/>
          </a:xfrm>
          <a:prstGeom prst="rect">
            <a:avLst/>
          </a:prstGeom>
          <a:ln w="0">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r>
              <a:rPr lang="en-GB" sz="3600" b="0" strike="noStrike" spc="-1">
                <a:solidFill>
                  <a:srgbClr val="000000"/>
                </a:solidFill>
                <a:latin typeface="Cantarell Extra Bold"/>
              </a:rPr>
              <a:t>Bayes Factor Interpretation - Caution</a:t>
            </a:r>
          </a:p>
        </p:txBody>
      </p:sp>
      <p:pic>
        <p:nvPicPr>
          <p:cNvPr id="426" name="Picture 425"/>
          <p:cNvPicPr/>
          <p:nvPr/>
        </p:nvPicPr>
        <p:blipFill>
          <a:blip r:embed="rId2"/>
          <a:stretch/>
        </p:blipFill>
        <p:spPr>
          <a:xfrm>
            <a:off x="7092000" y="1390320"/>
            <a:ext cx="4374000" cy="5467680"/>
          </a:xfrm>
          <a:prstGeom prst="rect">
            <a:avLst/>
          </a:prstGeom>
          <a:ln w="0">
            <a:noFill/>
          </a:ln>
        </p:spPr>
      </p:pic>
      <p:sp>
        <p:nvSpPr>
          <p:cNvPr id="427" name="PlaceHolder 2"/>
          <p:cNvSpPr>
            <a:spLocks noGrp="1"/>
          </p:cNvSpPr>
          <p:nvPr>
            <p:ph/>
          </p:nvPr>
        </p:nvSpPr>
        <p:spPr>
          <a:xfrm>
            <a:off x="1486800" y="1762200"/>
            <a:ext cx="3966120" cy="3530160"/>
          </a:xfrm>
          <a:prstGeom prst="rect">
            <a:avLst/>
          </a:prstGeom>
          <a:noFill/>
          <a:ln w="0">
            <a:noFill/>
          </a:ln>
        </p:spPr>
        <p:txBody>
          <a:bodyPr lIns="0" tIns="0" rIns="0" bIns="0" anchor="t">
            <a:noAutofit/>
          </a:bodyPr>
          <a:lstStyle/>
          <a:p>
            <a:pPr marL="432000" indent="0">
              <a:spcAft>
                <a:spcPts val="1406"/>
              </a:spcAft>
              <a:buNone/>
            </a:pPr>
            <a:r>
              <a:rPr lang="en-GB" sz="2100" b="0" strike="noStrike" spc="-1">
                <a:solidFill>
                  <a:srgbClr val="003366"/>
                </a:solidFill>
                <a:latin typeface="Cantarell"/>
              </a:rPr>
              <a:t>But!</a:t>
            </a:r>
          </a:p>
          <a:p>
            <a:pPr marL="432000" indent="-324000">
              <a:spcAft>
                <a:spcPts val="1406"/>
              </a:spcAft>
              <a:buClr>
                <a:srgbClr val="000000"/>
              </a:buClr>
              <a:buSzPct val="45000"/>
              <a:buFont typeface="Wingdings" charset="2"/>
              <a:buChar char=""/>
            </a:pPr>
            <a:r>
              <a:rPr lang="en-GB" sz="2100" b="0" strike="noStrike" spc="-1">
                <a:solidFill>
                  <a:srgbClr val="003366"/>
                </a:solidFill>
                <a:latin typeface="Cantarell"/>
              </a:rPr>
              <a:t>The general challenge of translating between words and numbers:</a:t>
            </a:r>
          </a:p>
          <a:p>
            <a:pPr marL="432000" indent="0">
              <a:spcAft>
                <a:spcPts val="1406"/>
              </a:spcAft>
              <a:buNone/>
            </a:pPr>
            <a:endParaRPr lang="en-GB" sz="1990" b="0" strike="noStrike" spc="-1">
              <a:solidFill>
                <a:srgbClr val="003366"/>
              </a:solidFill>
              <a:latin typeface="Cantarell"/>
            </a:endParaRPr>
          </a:p>
          <a:p>
            <a:pPr marL="432000" indent="-324000">
              <a:spcAft>
                <a:spcPts val="1406"/>
              </a:spcAft>
              <a:buClr>
                <a:srgbClr val="000000"/>
              </a:buClr>
              <a:buSzPct val="45000"/>
              <a:buFont typeface="Wingdings" charset="2"/>
              <a:buChar char=""/>
            </a:pPr>
            <a:r>
              <a:rPr lang="en-GB" sz="2100" b="0" strike="noStrike" spc="-1">
                <a:solidFill>
                  <a:srgbClr val="003366"/>
                </a:solidFill>
                <a:latin typeface="Cantarell"/>
              </a:rPr>
              <a:t>People have different interpretations of probabilistic words/phrases</a:t>
            </a:r>
          </a:p>
        </p:txBody>
      </p:sp>
      <p:sp>
        <p:nvSpPr>
          <p:cNvPr id="428" name="CustomShape 32"/>
          <p:cNvSpPr/>
          <p:nvPr/>
        </p:nvSpPr>
        <p:spPr>
          <a:xfrm>
            <a:off x="924840" y="6099840"/>
            <a:ext cx="5867640" cy="638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1200" b="0" strike="noStrike" spc="-1">
                <a:solidFill>
                  <a:srgbClr val="000000"/>
                </a:solidFill>
                <a:latin typeface="Arial"/>
                <a:ea typeface="DejaVu Sans"/>
              </a:rPr>
              <a:t>Source: </a:t>
            </a:r>
            <a:br>
              <a:rPr sz="1800"/>
            </a:br>
            <a:r>
              <a:rPr lang="en-US" sz="1200" b="0" u="sng" strike="noStrike" spc="-1">
                <a:solidFill>
                  <a:srgbClr val="0563C1"/>
                </a:solidFill>
                <a:uFillTx/>
                <a:latin typeface="Arial"/>
                <a:ea typeface="DejaVu Sans"/>
                <a:hlinkClick r:id="rId3"/>
              </a:rPr>
              <a:t>Willems, S., Albers, C., &amp; Smeets, I. (2020). Variability in the interpretation of probability phrases used in Dutch news articles — a risk for miscommunication. Journal of Science Communication, 19.</a:t>
            </a:r>
            <a:endParaRPr lang="en" sz="1200" b="0" strike="noStrike" spc="-1">
              <a:solidFill>
                <a:srgbClr val="000000"/>
              </a:solidFill>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CustomShape 76"/>
          <p:cNvSpPr/>
          <p:nvPr/>
        </p:nvSpPr>
        <p:spPr>
          <a:xfrm>
            <a:off x="548280" y="10080"/>
            <a:ext cx="10967760" cy="1140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endParaRPr lang="en" sz="1800" b="0" strike="noStrike" spc="-1">
              <a:solidFill>
                <a:srgbClr val="000000"/>
              </a:solidFill>
              <a:latin typeface="Arial"/>
            </a:endParaRPr>
          </a:p>
        </p:txBody>
      </p:sp>
      <p:sp>
        <p:nvSpPr>
          <p:cNvPr id="106" name="CustomShape 77"/>
          <p:cNvSpPr/>
          <p:nvPr/>
        </p:nvSpPr>
        <p:spPr>
          <a:xfrm>
            <a:off x="609120" y="1604520"/>
            <a:ext cx="10967760" cy="3972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107" name="CustomShape 148"/>
          <p:cNvSpPr/>
          <p:nvPr/>
        </p:nvSpPr>
        <p:spPr>
          <a:xfrm>
            <a:off x="217439" y="1440000"/>
            <a:ext cx="8208103" cy="1333440"/>
          </a:xfrm>
          <a:prstGeom prst="rect">
            <a:avLst/>
          </a:prstGeom>
          <a:solidFill>
            <a:srgbClr val="C2E0AE"/>
          </a:solidFill>
          <a:ln w="29160">
            <a:solidFill>
              <a:srgbClr val="21409A"/>
            </a:solidFill>
            <a:round/>
          </a:ln>
        </p:spPr>
        <p:style>
          <a:lnRef idx="0">
            <a:scrgbClr r="0" g="0" b="0"/>
          </a:lnRef>
          <a:fillRef idx="0">
            <a:scrgbClr r="0" g="0" b="0"/>
          </a:fillRef>
          <a:effectRef idx="0">
            <a:scrgbClr r="0" g="0" b="0"/>
          </a:effectRef>
          <a:fontRef idx="minor"/>
        </p:style>
        <p:txBody>
          <a:bodyPr lIns="14400" tIns="14400" rIns="14400" bIns="14400" anchor="ctr">
            <a:noAutofit/>
          </a:bodyPr>
          <a:lstStyle/>
          <a:p>
            <a:pPr algn="ctr">
              <a:lnSpc>
                <a:spcPct val="100000"/>
              </a:lnSpc>
            </a:pPr>
            <a:r>
              <a:rPr lang="en-US" sz="2400" b="0" strike="noStrike" spc="-1" dirty="0">
                <a:solidFill>
                  <a:srgbClr val="000000"/>
                </a:solidFill>
                <a:latin typeface="Cantarell"/>
                <a:ea typeface="DejaVu Sans"/>
              </a:rPr>
              <a:t>A statistical model is a combination of a general statistical model (e.g., the binomial model) and a </a:t>
            </a:r>
            <a:r>
              <a:rPr lang="en-US" sz="2400" b="1" strike="noStrike" spc="-1" dirty="0">
                <a:solidFill>
                  <a:srgbClr val="000000"/>
                </a:solidFill>
                <a:latin typeface="Cantarell"/>
                <a:ea typeface="DejaVu Sans"/>
              </a:rPr>
              <a:t>statement</a:t>
            </a:r>
            <a:r>
              <a:rPr lang="en-US" sz="2400" b="0" strike="noStrike" spc="-1" dirty="0">
                <a:solidFill>
                  <a:srgbClr val="000000"/>
                </a:solidFill>
                <a:latin typeface="Cantarell"/>
                <a:ea typeface="DejaVu Sans"/>
              </a:rPr>
              <a:t> about a parameter value that describe a certain phenomenon</a:t>
            </a:r>
            <a:endParaRPr lang="en" sz="2400" b="0" strike="noStrike" spc="-1" dirty="0">
              <a:solidFill>
                <a:srgbClr val="000000"/>
              </a:solidFill>
              <a:latin typeface="Arial"/>
            </a:endParaRPr>
          </a:p>
        </p:txBody>
      </p:sp>
      <p:sp>
        <p:nvSpPr>
          <p:cNvPr id="108" name="CustomShape 149"/>
          <p:cNvSpPr/>
          <p:nvPr/>
        </p:nvSpPr>
        <p:spPr>
          <a:xfrm>
            <a:off x="228240" y="5394600"/>
            <a:ext cx="6170400" cy="912960"/>
          </a:xfrm>
          <a:prstGeom prst="rect">
            <a:avLst/>
          </a:prstGeom>
          <a:solidFill>
            <a:srgbClr val="C2E0AE"/>
          </a:solidFill>
          <a:ln w="29160">
            <a:solidFill>
              <a:srgbClr val="21409A"/>
            </a:solidFill>
            <a:round/>
          </a:ln>
        </p:spPr>
        <p:style>
          <a:lnRef idx="0">
            <a:scrgbClr r="0" g="0" b="0"/>
          </a:lnRef>
          <a:fillRef idx="0">
            <a:scrgbClr r="0" g="0" b="0"/>
          </a:fillRef>
          <a:effectRef idx="0">
            <a:scrgbClr r="0" g="0" b="0"/>
          </a:effectRef>
          <a:fontRef idx="minor"/>
        </p:style>
        <p:txBody>
          <a:bodyPr lIns="14400" tIns="14400" rIns="14400" bIns="14400" anchor="ctr">
            <a:noAutofit/>
          </a:bodyPr>
          <a:lstStyle/>
          <a:p>
            <a:pPr algn="ctr">
              <a:lnSpc>
                <a:spcPct val="100000"/>
              </a:lnSpc>
            </a:pPr>
            <a:r>
              <a:rPr lang="en-US" sz="2200" b="0" strike="noStrike" spc="-1">
                <a:solidFill>
                  <a:srgbClr val="000000"/>
                </a:solidFill>
                <a:latin typeface="Cantarell"/>
                <a:ea typeface="DejaVu Sans"/>
              </a:rPr>
              <a:t>For instance, for flipping a coin:</a:t>
            </a:r>
            <a:endParaRPr lang="en" sz="2200" b="0" strike="noStrike" spc="-1">
              <a:solidFill>
                <a:srgbClr val="000000"/>
              </a:solidFill>
              <a:latin typeface="Arial"/>
            </a:endParaRPr>
          </a:p>
          <a:p>
            <a:pPr algn="ctr">
              <a:lnSpc>
                <a:spcPct val="100000"/>
              </a:lnSpc>
            </a:pPr>
            <a:r>
              <a:rPr lang="en-US" sz="2200" b="0" strike="noStrike" spc="-1">
                <a:solidFill>
                  <a:srgbClr val="000000"/>
                </a:solidFill>
                <a:latin typeface="Cantarell"/>
                <a:ea typeface="DejaVu Sans"/>
              </a:rPr>
              <a:t>A binomial model with θ = 0.5</a:t>
            </a:r>
            <a:endParaRPr lang="en" sz="2200" b="0" strike="noStrike" spc="-1">
              <a:solidFill>
                <a:srgbClr val="000000"/>
              </a:solidFill>
              <a:latin typeface="Arial"/>
            </a:endParaRPr>
          </a:p>
        </p:txBody>
      </p:sp>
      <p:sp>
        <p:nvSpPr>
          <p:cNvPr id="109" name="Freeform 108"/>
          <p:cNvSpPr/>
          <p:nvPr/>
        </p:nvSpPr>
        <p:spPr>
          <a:xfrm>
            <a:off x="6400440" y="5779800"/>
            <a:ext cx="1141560" cy="227160"/>
          </a:xfrm>
          <a:custGeom>
            <a:avLst/>
            <a:gdLst>
              <a:gd name="textAreaLeft" fmla="*/ 0 w 1141560"/>
              <a:gd name="textAreaRight" fmla="*/ 1141920 w 1141560"/>
              <a:gd name="textAreaTop" fmla="*/ 0 h 227160"/>
              <a:gd name="textAreaBottom" fmla="*/ 227520 h 227160"/>
            </a:gdLst>
            <a:ahLst/>
            <a:cxnLst/>
            <a:rect l="textAreaLeft" t="textAreaTop" r="textAreaRight" b="textAreaBottom"/>
            <a:pathLst>
              <a:path w="21600" h="21600">
                <a:moveTo>
                  <a:pt x="0" y="5400"/>
                </a:moveTo>
                <a:lnTo>
                  <a:pt x="16200" y="5400"/>
                </a:lnTo>
                <a:lnTo>
                  <a:pt x="16200" y="0"/>
                </a:lnTo>
                <a:lnTo>
                  <a:pt x="21600" y="10800"/>
                </a:lnTo>
                <a:lnTo>
                  <a:pt x="16200" y="21600"/>
                </a:lnTo>
                <a:lnTo>
                  <a:pt x="16200" y="16200"/>
                </a:lnTo>
                <a:lnTo>
                  <a:pt x="0" y="16200"/>
                </a:lnTo>
                <a:close/>
              </a:path>
            </a:pathLst>
          </a:cu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110" name="CustomShape 150"/>
          <p:cNvSpPr/>
          <p:nvPr/>
        </p:nvSpPr>
        <p:spPr>
          <a:xfrm>
            <a:off x="7556040" y="5394600"/>
            <a:ext cx="3186360" cy="912960"/>
          </a:xfrm>
          <a:prstGeom prst="rect">
            <a:avLst/>
          </a:prstGeom>
          <a:solidFill>
            <a:srgbClr val="FFE994"/>
          </a:solidFill>
          <a:ln w="29160">
            <a:solidFill>
              <a:srgbClr val="00A933"/>
            </a:solidFill>
            <a:round/>
          </a:ln>
        </p:spPr>
        <p:style>
          <a:lnRef idx="0">
            <a:scrgbClr r="0" g="0" b="0"/>
          </a:lnRef>
          <a:fillRef idx="0">
            <a:scrgbClr r="0" g="0" b="0"/>
          </a:fillRef>
          <a:effectRef idx="0">
            <a:scrgbClr r="0" g="0" b="0"/>
          </a:effectRef>
          <a:fontRef idx="minor"/>
        </p:style>
        <p:txBody>
          <a:bodyPr lIns="14400" tIns="14400" rIns="14400" bIns="14400" anchor="ctr">
            <a:noAutofit/>
          </a:bodyPr>
          <a:lstStyle/>
          <a:p>
            <a:pPr algn="ctr">
              <a:lnSpc>
                <a:spcPct val="100000"/>
              </a:lnSpc>
            </a:pPr>
            <a:r>
              <a:rPr lang="en-US" sz="2100" b="0" strike="noStrike" spc="-1">
                <a:solidFill>
                  <a:srgbClr val="000000"/>
                </a:solidFill>
                <a:latin typeface="Cantarell"/>
                <a:ea typeface="DejaVu Sans"/>
              </a:rPr>
              <a:t>What is the theoretical implication of this model?</a:t>
            </a:r>
            <a:endParaRPr lang="en" sz="2100" b="0" strike="noStrike" spc="-1">
              <a:solidFill>
                <a:srgbClr val="000000"/>
              </a:solidFill>
              <a:latin typeface="Arial"/>
            </a:endParaRPr>
          </a:p>
        </p:txBody>
      </p:sp>
      <p:sp>
        <p:nvSpPr>
          <p:cNvPr id="111" name="CustomShape 202"/>
          <p:cNvSpPr/>
          <p:nvPr/>
        </p:nvSpPr>
        <p:spPr>
          <a:xfrm>
            <a:off x="228240" y="3227400"/>
            <a:ext cx="6170400" cy="1274760"/>
          </a:xfrm>
          <a:prstGeom prst="rect">
            <a:avLst/>
          </a:prstGeom>
          <a:solidFill>
            <a:srgbClr val="FFD7D7"/>
          </a:solidFill>
          <a:ln w="29160">
            <a:solidFill>
              <a:srgbClr val="21409A"/>
            </a:solidFill>
            <a:round/>
          </a:ln>
        </p:spPr>
        <p:style>
          <a:lnRef idx="0">
            <a:scrgbClr r="0" g="0" b="0"/>
          </a:lnRef>
          <a:fillRef idx="0">
            <a:scrgbClr r="0" g="0" b="0"/>
          </a:fillRef>
          <a:effectRef idx="0">
            <a:scrgbClr r="0" g="0" b="0"/>
          </a:effectRef>
          <a:fontRef idx="minor"/>
        </p:style>
        <p:txBody>
          <a:bodyPr lIns="14400" tIns="14400" rIns="14400" bIns="14400" anchor="ctr">
            <a:noAutofit/>
          </a:bodyPr>
          <a:lstStyle/>
          <a:p>
            <a:pPr algn="ctr">
              <a:lnSpc>
                <a:spcPct val="100000"/>
              </a:lnSpc>
            </a:pPr>
            <a:r>
              <a:rPr lang="en-US" sz="2200" b="0" strike="noStrike" spc="-1">
                <a:solidFill>
                  <a:srgbClr val="000000"/>
                </a:solidFill>
                <a:latin typeface="Cantarell"/>
                <a:ea typeface="Noto Sans CJK SC"/>
              </a:rPr>
              <a:t>The general binomial model describes a series of chance-based events with a binary outcome, and is governed by a single parameter </a:t>
            </a:r>
            <a:r>
              <a:rPr lang="en-US" sz="2200" b="0" strike="noStrike" spc="-1">
                <a:solidFill>
                  <a:srgbClr val="000000"/>
                </a:solidFill>
                <a:latin typeface="Cantarell"/>
                <a:ea typeface="DejaVu Sans"/>
              </a:rPr>
              <a:t>θ  </a:t>
            </a:r>
            <a:endParaRPr lang="en" sz="2200" b="0" strike="noStrike" spc="-1">
              <a:solidFill>
                <a:srgbClr val="000000"/>
              </a:solidFill>
              <a:latin typeface="Arial"/>
            </a:endParaRPr>
          </a:p>
        </p:txBody>
      </p:sp>
      <p:pic>
        <p:nvPicPr>
          <p:cNvPr id="112" name="Picture 111"/>
          <p:cNvPicPr/>
          <p:nvPr/>
        </p:nvPicPr>
        <p:blipFill>
          <a:blip r:embed="rId2"/>
          <a:stretch/>
        </p:blipFill>
        <p:spPr>
          <a:xfrm>
            <a:off x="7649640" y="3359880"/>
            <a:ext cx="3274920" cy="1093680"/>
          </a:xfrm>
          <a:prstGeom prst="rect">
            <a:avLst/>
          </a:prstGeom>
          <a:ln w="0">
            <a:noFill/>
          </a:ln>
        </p:spPr>
      </p:pic>
      <p:sp>
        <p:nvSpPr>
          <p:cNvPr id="113" name="Freeform 112"/>
          <p:cNvSpPr/>
          <p:nvPr/>
        </p:nvSpPr>
        <p:spPr>
          <a:xfrm>
            <a:off x="6400440" y="3799800"/>
            <a:ext cx="1141560" cy="227160"/>
          </a:xfrm>
          <a:custGeom>
            <a:avLst/>
            <a:gdLst>
              <a:gd name="textAreaLeft" fmla="*/ 0 w 1141560"/>
              <a:gd name="textAreaRight" fmla="*/ 1141920 w 1141560"/>
              <a:gd name="textAreaTop" fmla="*/ 0 h 227160"/>
              <a:gd name="textAreaBottom" fmla="*/ 227520 h 227160"/>
            </a:gdLst>
            <a:ahLst/>
            <a:cxnLst/>
            <a:rect l="textAreaLeft" t="textAreaTop" r="textAreaRight" b="textAreaBottom"/>
            <a:pathLst>
              <a:path w="21600" h="21600">
                <a:moveTo>
                  <a:pt x="0" y="5400"/>
                </a:moveTo>
                <a:lnTo>
                  <a:pt x="16200" y="5400"/>
                </a:lnTo>
                <a:lnTo>
                  <a:pt x="16200" y="0"/>
                </a:lnTo>
                <a:lnTo>
                  <a:pt x="21600" y="10800"/>
                </a:lnTo>
                <a:lnTo>
                  <a:pt x="16200" y="21600"/>
                </a:lnTo>
                <a:lnTo>
                  <a:pt x="16200" y="16200"/>
                </a:lnTo>
                <a:lnTo>
                  <a:pt x="0" y="16200"/>
                </a:lnTo>
                <a:close/>
              </a:path>
            </a:pathLst>
          </a:custGeom>
          <a:solidFill>
            <a:srgbClr val="5983B0"/>
          </a:solidFill>
          <a:ln w="0">
            <a:solidFill>
              <a:srgbClr val="2A6099"/>
            </a:solid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114" name="PlaceHolder 1"/>
          <p:cNvSpPr>
            <a:spLocks noGrp="1"/>
          </p:cNvSpPr>
          <p:nvPr>
            <p:ph type="title"/>
          </p:nvPr>
        </p:nvSpPr>
        <p:spPr>
          <a:xfrm>
            <a:off x="1450800" y="115920"/>
            <a:ext cx="9190440" cy="1170000"/>
          </a:xfrm>
          <a:prstGeom prst="rect">
            <a:avLst/>
          </a:prstGeom>
          <a:noFill/>
          <a:ln w="0">
            <a:noFill/>
          </a:ln>
        </p:spPr>
        <p:txBody>
          <a:bodyPr lIns="0" tIns="0" rIns="0" bIns="0" anchor="ctr">
            <a:noAutofit/>
          </a:bodyPr>
          <a:lstStyle/>
          <a:p>
            <a:pPr indent="0">
              <a:lnSpc>
                <a:spcPct val="85000"/>
              </a:lnSpc>
              <a:buNone/>
            </a:pPr>
            <a:r>
              <a:rPr lang="en-GB" sz="3600" b="0" strike="noStrike" spc="-1">
                <a:solidFill>
                  <a:srgbClr val="000000"/>
                </a:solidFill>
                <a:latin typeface="Cantarell Extra Bold"/>
              </a:rPr>
              <a:t>What are Statistical Models?</a:t>
            </a: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12"/>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1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fill="hold" nodeType="clickEffect">
                                  <p:stCondLst>
                                    <p:cond delay="0"/>
                                  </p:stCondLst>
                                  <p:childTnLst>
                                    <p:set>
                                      <p:cBhvr>
                                        <p:cTn id="20" dur="1" fill="hold">
                                          <p:stCondLst>
                                            <p:cond delay="0"/>
                                          </p:stCondLst>
                                        </p:cTn>
                                        <p:tgtEl>
                                          <p:spTgt spid="10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fill="hold" nodeType="clickEffect">
                                  <p:stCondLst>
                                    <p:cond delay="0"/>
                                  </p:stCondLst>
                                  <p:childTnLst>
                                    <p:set>
                                      <p:cBhvr>
                                        <p:cTn id="24" dur="1" fill="hold">
                                          <p:stCondLst>
                                            <p:cond delay="0"/>
                                          </p:stCondLst>
                                        </p:cTn>
                                        <p:tgtEl>
                                          <p:spTgt spid="109"/>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r>
              <a:rPr lang="en-GB" sz="3600" b="0" strike="noStrike" spc="-1">
                <a:solidFill>
                  <a:srgbClr val="000000"/>
                </a:solidFill>
                <a:latin typeface="Cantarell Extra Bold"/>
              </a:rPr>
              <a:t>Bayes Factor Interpretation - Caution</a:t>
            </a:r>
          </a:p>
        </p:txBody>
      </p:sp>
      <p:pic>
        <p:nvPicPr>
          <p:cNvPr id="430" name="Picture 429"/>
          <p:cNvPicPr/>
          <p:nvPr/>
        </p:nvPicPr>
        <p:blipFill>
          <a:blip r:embed="rId2"/>
          <a:stretch/>
        </p:blipFill>
        <p:spPr>
          <a:xfrm>
            <a:off x="3747240" y="1645920"/>
            <a:ext cx="4697280" cy="4691160"/>
          </a:xfrm>
          <a:prstGeom prst="rect">
            <a:avLst/>
          </a:prstGeom>
          <a:ln w="0">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r>
              <a:rPr lang="en-GB" sz="3600" b="0" strike="noStrike" spc="-1">
                <a:solidFill>
                  <a:srgbClr val="000000"/>
                </a:solidFill>
                <a:latin typeface="Cantarell Extra Bold"/>
              </a:rPr>
              <a:t>Bayes Factor Interpretation - Caution</a:t>
            </a:r>
          </a:p>
        </p:txBody>
      </p:sp>
      <p:grpSp>
        <p:nvGrpSpPr>
          <p:cNvPr id="432" name="Group 431"/>
          <p:cNvGrpSpPr/>
          <p:nvPr/>
        </p:nvGrpSpPr>
        <p:grpSpPr>
          <a:xfrm>
            <a:off x="3447360" y="1351800"/>
            <a:ext cx="5297400" cy="5398920"/>
            <a:chOff x="3447360" y="1351800"/>
            <a:chExt cx="5297400" cy="5398920"/>
          </a:xfrm>
        </p:grpSpPr>
        <p:pic>
          <p:nvPicPr>
            <p:cNvPr id="433" name="Picture 432"/>
            <p:cNvPicPr/>
            <p:nvPr/>
          </p:nvPicPr>
          <p:blipFill>
            <a:blip r:embed="rId2"/>
            <a:stretch/>
          </p:blipFill>
          <p:spPr>
            <a:xfrm>
              <a:off x="3447360" y="1351800"/>
              <a:ext cx="5297400" cy="5398920"/>
            </a:xfrm>
            <a:prstGeom prst="rect">
              <a:avLst/>
            </a:prstGeom>
            <a:ln w="0">
              <a:noFill/>
            </a:ln>
          </p:spPr>
        </p:pic>
        <p:sp>
          <p:nvSpPr>
            <p:cNvPr id="434" name="CustomShape 33"/>
            <p:cNvSpPr/>
            <p:nvPr/>
          </p:nvSpPr>
          <p:spPr>
            <a:xfrm>
              <a:off x="3816360" y="2340360"/>
              <a:ext cx="4701960" cy="1057320"/>
            </a:xfrm>
            <a:prstGeom prst="rect">
              <a:avLst/>
            </a:prstGeom>
            <a:solidFill>
              <a:srgbClr val="ADC5E7"/>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n-US" sz="6600" b="1" strike="noStrike" spc="-1">
                  <a:solidFill>
                    <a:srgbClr val="000000"/>
                  </a:solidFill>
                  <a:latin typeface="Arial"/>
                  <a:ea typeface="DejaVu Sans"/>
                </a:rPr>
                <a:t>RELATIVE!</a:t>
              </a:r>
              <a:endParaRPr lang="en" sz="6600" b="0" strike="noStrike" spc="-1">
                <a:solidFill>
                  <a:srgbClr val="000000"/>
                </a:solidFill>
                <a:latin typeface="Arial"/>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3D9070-76A1-9267-17BC-741E48FC7EBF}"/>
            </a:ext>
          </a:extLst>
        </p:cNvPr>
        <p:cNvGrpSpPr/>
        <p:nvPr/>
      </p:nvGrpSpPr>
      <p:grpSpPr>
        <a:xfrm>
          <a:off x="0" y="0"/>
          <a:ext cx="0" cy="0"/>
          <a:chOff x="0" y="0"/>
          <a:chExt cx="0" cy="0"/>
        </a:xfrm>
      </p:grpSpPr>
      <p:sp>
        <p:nvSpPr>
          <p:cNvPr id="431" name="PlaceHolder 1">
            <a:extLst>
              <a:ext uri="{FF2B5EF4-FFF2-40B4-BE49-F238E27FC236}">
                <a16:creationId xmlns:a16="http://schemas.microsoft.com/office/drawing/2014/main" id="{C8A37B3C-13B5-7FA8-F3B1-1FBAA4612289}"/>
              </a:ext>
            </a:extLst>
          </p:cNvPr>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r>
              <a:rPr lang="en-GB" sz="3600" b="0" strike="noStrike" spc="-1">
                <a:solidFill>
                  <a:srgbClr val="000000"/>
                </a:solidFill>
                <a:latin typeface="Cantarell Extra Bold"/>
              </a:rPr>
              <a:t>Bayes Factor Interpretation - Caution</a:t>
            </a:r>
          </a:p>
        </p:txBody>
      </p:sp>
      <p:grpSp>
        <p:nvGrpSpPr>
          <p:cNvPr id="432" name="Group 431">
            <a:extLst>
              <a:ext uri="{FF2B5EF4-FFF2-40B4-BE49-F238E27FC236}">
                <a16:creationId xmlns:a16="http://schemas.microsoft.com/office/drawing/2014/main" id="{5F7F4EFA-1A31-DD01-3F9E-3F97F5151322}"/>
              </a:ext>
            </a:extLst>
          </p:cNvPr>
          <p:cNvGrpSpPr/>
          <p:nvPr/>
        </p:nvGrpSpPr>
        <p:grpSpPr>
          <a:xfrm>
            <a:off x="3447360" y="1351800"/>
            <a:ext cx="5297400" cy="5398920"/>
            <a:chOff x="3447360" y="1351800"/>
            <a:chExt cx="5297400" cy="5398920"/>
          </a:xfrm>
        </p:grpSpPr>
        <p:pic>
          <p:nvPicPr>
            <p:cNvPr id="433" name="Picture 432">
              <a:extLst>
                <a:ext uri="{FF2B5EF4-FFF2-40B4-BE49-F238E27FC236}">
                  <a16:creationId xmlns:a16="http://schemas.microsoft.com/office/drawing/2014/main" id="{78AB3726-1BEF-1B19-40F8-E1FC98919588}"/>
                </a:ext>
              </a:extLst>
            </p:cNvPr>
            <p:cNvPicPr/>
            <p:nvPr/>
          </p:nvPicPr>
          <p:blipFill>
            <a:blip r:embed="rId2"/>
            <a:stretch/>
          </p:blipFill>
          <p:spPr>
            <a:xfrm>
              <a:off x="3447360" y="1351800"/>
              <a:ext cx="5297400" cy="5398920"/>
            </a:xfrm>
            <a:prstGeom prst="rect">
              <a:avLst/>
            </a:prstGeom>
            <a:ln w="0">
              <a:noFill/>
            </a:ln>
          </p:spPr>
        </p:pic>
        <p:sp>
          <p:nvSpPr>
            <p:cNvPr id="434" name="CustomShape 33">
              <a:extLst>
                <a:ext uri="{FF2B5EF4-FFF2-40B4-BE49-F238E27FC236}">
                  <a16:creationId xmlns:a16="http://schemas.microsoft.com/office/drawing/2014/main" id="{8146E0A0-49A7-9003-5D46-A636ECBF53CC}"/>
                </a:ext>
              </a:extLst>
            </p:cNvPr>
            <p:cNvSpPr/>
            <p:nvPr/>
          </p:nvSpPr>
          <p:spPr>
            <a:xfrm>
              <a:off x="3816360" y="2340360"/>
              <a:ext cx="4701960" cy="1057320"/>
            </a:xfrm>
            <a:prstGeom prst="rect">
              <a:avLst/>
            </a:prstGeom>
            <a:solidFill>
              <a:srgbClr val="ADC5E7"/>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n-US" sz="6600" b="1" strike="noStrike" spc="-1">
                  <a:solidFill>
                    <a:srgbClr val="000000"/>
                  </a:solidFill>
                  <a:latin typeface="Arial"/>
                  <a:ea typeface="DejaVu Sans"/>
                </a:rPr>
                <a:t>RELATIVE!</a:t>
              </a:r>
              <a:endParaRPr lang="en" sz="6600" b="0" strike="noStrike" spc="-1">
                <a:solidFill>
                  <a:srgbClr val="000000"/>
                </a:solidFill>
                <a:latin typeface="Arial"/>
              </a:endParaRPr>
            </a:p>
          </p:txBody>
        </p:sp>
      </p:grpSp>
      <p:pic>
        <p:nvPicPr>
          <p:cNvPr id="2" name="Picture 1" descr="A person looking at the camera&#10;&#10;Description automatically generated">
            <a:extLst>
              <a:ext uri="{FF2B5EF4-FFF2-40B4-BE49-F238E27FC236}">
                <a16:creationId xmlns:a16="http://schemas.microsoft.com/office/drawing/2014/main" id="{F2093BAC-823B-B0CE-E6E0-8DD09834FC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66533"/>
          </a:xfrm>
          <a:prstGeom prst="rect">
            <a:avLst/>
          </a:prstGeom>
        </p:spPr>
      </p:pic>
    </p:spTree>
    <p:extLst>
      <p:ext uri="{BB962C8B-B14F-4D97-AF65-F5344CB8AC3E}">
        <p14:creationId xmlns:p14="http://schemas.microsoft.com/office/powerpoint/2010/main" val="34997821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r>
              <a:rPr lang="en-GB" sz="3600" b="0" strike="noStrike" spc="-1">
                <a:solidFill>
                  <a:srgbClr val="000000"/>
                </a:solidFill>
                <a:latin typeface="Cantarell Extra Bold"/>
              </a:rPr>
              <a:t>Bayes Factor Features</a:t>
            </a:r>
          </a:p>
        </p:txBody>
      </p:sp>
      <p:sp>
        <p:nvSpPr>
          <p:cNvPr id="436" name="PlaceHolder 2"/>
          <p:cNvSpPr>
            <a:spLocks noGrp="1"/>
          </p:cNvSpPr>
          <p:nvPr>
            <p:ph/>
          </p:nvPr>
        </p:nvSpPr>
        <p:spPr>
          <a:xfrm>
            <a:off x="1486440" y="1846800"/>
            <a:ext cx="9614520" cy="4525920"/>
          </a:xfrm>
          <a:prstGeom prst="rect">
            <a:avLst/>
          </a:prstGeom>
          <a:noFill/>
          <a:ln w="0">
            <a:noFill/>
          </a:ln>
        </p:spPr>
        <p:txBody>
          <a:bodyPr lIns="0" tIns="0" rIns="0" bIns="0" anchor="t">
            <a:noAutofit/>
          </a:bodyPr>
          <a:lstStyle/>
          <a:p>
            <a:pPr marL="432000" indent="-324000">
              <a:spcAft>
                <a:spcPts val="1406"/>
              </a:spcAft>
              <a:buClr>
                <a:srgbClr val="000000"/>
              </a:buClr>
              <a:buSzPct val="45000"/>
              <a:buFont typeface="Wingdings" charset="2"/>
              <a:buChar char=""/>
            </a:pPr>
            <a:r>
              <a:rPr lang="en-GB" sz="2600" b="0" strike="noStrike" spc="-1">
                <a:solidFill>
                  <a:srgbClr val="003366"/>
                </a:solidFill>
                <a:latin typeface="Cantarell"/>
              </a:rPr>
              <a:t>Parsimony</a:t>
            </a:r>
          </a:p>
          <a:p>
            <a:pPr marL="864000" lvl="1" indent="-324000">
              <a:spcAft>
                <a:spcPts val="1125"/>
              </a:spcAft>
              <a:buClr>
                <a:srgbClr val="000000"/>
              </a:buClr>
              <a:buFont typeface="Symbol" charset="2"/>
              <a:buChar char=""/>
            </a:pPr>
            <a:r>
              <a:rPr lang="en-GB" sz="2600" b="0" strike="noStrike" spc="-1">
                <a:solidFill>
                  <a:srgbClr val="003366"/>
                </a:solidFill>
                <a:latin typeface="Cantarell"/>
              </a:rPr>
              <a:t>A built in Occam’s Razor (e.g., one-sided vs two-sided)</a:t>
            </a:r>
          </a:p>
          <a:p>
            <a:pPr marL="432000" indent="-324000">
              <a:spcAft>
                <a:spcPts val="1406"/>
              </a:spcAft>
              <a:buClr>
                <a:srgbClr val="000000"/>
              </a:buClr>
              <a:buSzPct val="45000"/>
              <a:buFont typeface="Wingdings" charset="2"/>
              <a:buChar char=""/>
            </a:pPr>
            <a:r>
              <a:rPr lang="en-GB" sz="2600" b="0" strike="noStrike" spc="-1">
                <a:solidFill>
                  <a:srgbClr val="003366"/>
                </a:solidFill>
                <a:latin typeface="Cantarell"/>
              </a:rPr>
              <a:t>Sensitivity Analysis</a:t>
            </a:r>
          </a:p>
          <a:p>
            <a:pPr marL="864000" lvl="1" indent="-324000">
              <a:spcAft>
                <a:spcPts val="1125"/>
              </a:spcAft>
              <a:buClr>
                <a:srgbClr val="000000"/>
              </a:buClr>
              <a:buSzPct val="75000"/>
              <a:buFont typeface="Symbol" charset="2"/>
              <a:buChar char=""/>
            </a:pPr>
            <a:r>
              <a:rPr lang="en-GB" sz="2600" b="0" strike="noStrike" spc="-1">
                <a:solidFill>
                  <a:srgbClr val="003366"/>
                </a:solidFill>
                <a:latin typeface="Cantarell"/>
              </a:rPr>
              <a:t>Investigate the impact of the prior distribution</a:t>
            </a:r>
          </a:p>
          <a:p>
            <a:pPr marL="432000" indent="-324000">
              <a:spcAft>
                <a:spcPts val="1406"/>
              </a:spcAft>
              <a:buClr>
                <a:srgbClr val="000000"/>
              </a:buClr>
              <a:buSzPct val="45000"/>
              <a:buFont typeface="Wingdings" charset="2"/>
              <a:buChar char=""/>
            </a:pPr>
            <a:r>
              <a:rPr lang="en-GB" sz="2600" b="0" strike="noStrike" spc="-1">
                <a:solidFill>
                  <a:srgbClr val="003366"/>
                </a:solidFill>
                <a:latin typeface="Cantarell"/>
              </a:rPr>
              <a:t>Sequential Analysis</a:t>
            </a:r>
          </a:p>
          <a:p>
            <a:pPr marL="864000" lvl="1" indent="-324000">
              <a:spcAft>
                <a:spcPts val="1125"/>
              </a:spcAft>
              <a:buClr>
                <a:srgbClr val="000000"/>
              </a:buClr>
              <a:buSzPct val="75000"/>
              <a:buFont typeface="Symbol" charset="2"/>
              <a:buChar char=""/>
            </a:pPr>
            <a:r>
              <a:rPr lang="en-GB" sz="2600" b="0" strike="noStrike" spc="-1">
                <a:solidFill>
                  <a:srgbClr val="003366"/>
                </a:solidFill>
                <a:latin typeface="Cantarell"/>
              </a:rPr>
              <a:t>Monitor evidence as data accumulate</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r>
              <a:rPr lang="en-GB" sz="4000" b="0" strike="noStrike" spc="-1">
                <a:solidFill>
                  <a:srgbClr val="000000"/>
                </a:solidFill>
                <a:latin typeface="Cantarell Extra Bold"/>
              </a:rPr>
              <a:t>Bayes &amp; Frequentism</a:t>
            </a:r>
          </a:p>
        </p:txBody>
      </p:sp>
      <p:graphicFrame>
        <p:nvGraphicFramePr>
          <p:cNvPr id="438" name="Table 2"/>
          <p:cNvGraphicFramePr/>
          <p:nvPr/>
        </p:nvGraphicFramePr>
        <p:xfrm>
          <a:off x="1891800" y="1196280"/>
          <a:ext cx="8371440" cy="5628960"/>
        </p:xfrm>
        <a:graphic>
          <a:graphicData uri="http://schemas.openxmlformats.org/drawingml/2006/table">
            <a:tbl>
              <a:tblPr/>
              <a:tblGrid>
                <a:gridCol w="4185000">
                  <a:extLst>
                    <a:ext uri="{9D8B030D-6E8A-4147-A177-3AD203B41FA5}">
                      <a16:colId xmlns:a16="http://schemas.microsoft.com/office/drawing/2014/main" val="20000"/>
                    </a:ext>
                  </a:extLst>
                </a:gridCol>
                <a:gridCol w="4186440">
                  <a:extLst>
                    <a:ext uri="{9D8B030D-6E8A-4147-A177-3AD203B41FA5}">
                      <a16:colId xmlns:a16="http://schemas.microsoft.com/office/drawing/2014/main" val="20001"/>
                    </a:ext>
                  </a:extLst>
                </a:gridCol>
              </a:tblGrid>
              <a:tr h="865080">
                <a:tc>
                  <a:txBody>
                    <a:bodyPr/>
                    <a:lstStyle/>
                    <a:p>
                      <a:pPr algn="ctr">
                        <a:lnSpc>
                          <a:spcPct val="100000"/>
                        </a:lnSpc>
                      </a:pPr>
                      <a:r>
                        <a:rPr lang="en-US" sz="4000" b="0" strike="noStrike" spc="-1">
                          <a:solidFill>
                            <a:srgbClr val="000000"/>
                          </a:solidFill>
                          <a:latin typeface="Cantarell"/>
                        </a:rPr>
                        <a:t>Bayes</a:t>
                      </a:r>
                      <a:endParaRPr lang="en" sz="40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9999FF"/>
                    </a:solidFill>
                  </a:tcPr>
                </a:tc>
                <a:tc>
                  <a:txBody>
                    <a:bodyPr/>
                    <a:lstStyle/>
                    <a:p>
                      <a:pPr algn="ctr">
                        <a:lnSpc>
                          <a:spcPct val="100000"/>
                        </a:lnSpc>
                      </a:pPr>
                      <a:r>
                        <a:rPr lang="en-US" sz="4000" b="0" strike="noStrike" spc="-1">
                          <a:solidFill>
                            <a:srgbClr val="000000"/>
                          </a:solidFill>
                          <a:latin typeface="Cantarell"/>
                        </a:rPr>
                        <a:t>Frequentism</a:t>
                      </a:r>
                      <a:endParaRPr lang="en" sz="40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9999FF"/>
                    </a:solidFill>
                  </a:tcPr>
                </a:tc>
                <a:extLst>
                  <a:ext uri="{0D108BD9-81ED-4DB2-BD59-A6C34878D82A}">
                    <a16:rowId xmlns:a16="http://schemas.microsoft.com/office/drawing/2014/main" val="10000"/>
                  </a:ext>
                </a:extLst>
              </a:tr>
              <a:tr h="1104840">
                <a:tc>
                  <a:txBody>
                    <a:bodyPr/>
                    <a:lstStyle/>
                    <a:p>
                      <a:pPr algn="ctr">
                        <a:lnSpc>
                          <a:spcPct val="100000"/>
                        </a:lnSpc>
                      </a:pPr>
                      <a:r>
                        <a:rPr lang="en-US" sz="1800" b="0" strike="noStrike" spc="-1">
                          <a:solidFill>
                            <a:srgbClr val="000000"/>
                          </a:solidFill>
                          <a:latin typeface="Cantarell"/>
                        </a:rPr>
                        <a:t>Compare the predictive quality of two hypotheses </a:t>
                      </a:r>
                      <a:endParaRPr lang="en" sz="1800" b="0" strike="noStrike" spc="-1">
                        <a:solidFill>
                          <a:srgbClr val="000000"/>
                        </a:solidFill>
                        <a:latin typeface="Arial"/>
                      </a:endParaRPr>
                    </a:p>
                    <a:p>
                      <a:pPr algn="ctr">
                        <a:lnSpc>
                          <a:spcPct val="100000"/>
                        </a:lnSpc>
                      </a:pPr>
                      <a:r>
                        <a:rPr lang="en-US" sz="1800" b="0" strike="noStrike" spc="-1">
                          <a:solidFill>
                            <a:srgbClr val="000000"/>
                          </a:solidFill>
                          <a:latin typeface="Cantarell"/>
                        </a:rPr>
                        <a:t>→ Invites continuous reasoning</a:t>
                      </a:r>
                      <a:endParaRPr lang="en" sz="18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FF"/>
                    </a:solidFill>
                  </a:tcPr>
                </a:tc>
                <a:tc>
                  <a:txBody>
                    <a:bodyPr/>
                    <a:lstStyle/>
                    <a:p>
                      <a:pPr algn="ctr">
                        <a:lnSpc>
                          <a:spcPct val="100000"/>
                        </a:lnSpc>
                      </a:pPr>
                      <a:r>
                        <a:rPr lang="en-US" sz="1800" b="0" strike="noStrike" spc="-1">
                          <a:solidFill>
                            <a:srgbClr val="000000"/>
                          </a:solidFill>
                          <a:latin typeface="Cantarell"/>
                        </a:rPr>
                        <a:t>Minimize type 1 error </a:t>
                      </a:r>
                      <a:br>
                        <a:rPr sz="1800"/>
                      </a:br>
                      <a:r>
                        <a:rPr lang="en-US" sz="1800" b="0" strike="noStrike" spc="-1">
                          <a:solidFill>
                            <a:srgbClr val="000000"/>
                          </a:solidFill>
                          <a:latin typeface="Cantarell"/>
                        </a:rPr>
                        <a:t>(incorrectly reject H</a:t>
                      </a:r>
                      <a:r>
                        <a:rPr lang="en-US" sz="1800" b="0" strike="noStrike" spc="-1" baseline="-33000">
                          <a:solidFill>
                            <a:srgbClr val="000000"/>
                          </a:solidFill>
                          <a:latin typeface="Cantarell"/>
                        </a:rPr>
                        <a:t>0</a:t>
                      </a:r>
                      <a:r>
                        <a:rPr lang="en-US" sz="1800" b="0" strike="noStrike" spc="-1">
                          <a:solidFill>
                            <a:srgbClr val="000000"/>
                          </a:solidFill>
                          <a:latin typeface="Cantarell"/>
                        </a:rPr>
                        <a:t>) </a:t>
                      </a:r>
                      <a:endParaRPr lang="en" sz="1800" b="0" strike="noStrike" spc="-1">
                        <a:solidFill>
                          <a:srgbClr val="000000"/>
                        </a:solidFill>
                        <a:latin typeface="Arial"/>
                      </a:endParaRPr>
                    </a:p>
                    <a:p>
                      <a:pPr algn="ctr">
                        <a:lnSpc>
                          <a:spcPct val="100000"/>
                        </a:lnSpc>
                      </a:pPr>
                      <a:r>
                        <a:rPr lang="en-US" sz="1800" b="0" strike="noStrike" spc="-1">
                          <a:solidFill>
                            <a:srgbClr val="000000"/>
                          </a:solidFill>
                          <a:latin typeface="Cantarell"/>
                          <a:ea typeface="Arial Unicode MS"/>
                        </a:rPr>
                        <a:t>→ Invites binary </a:t>
                      </a:r>
                      <a:r>
                        <a:rPr lang="en-US" sz="1800" b="0" strike="noStrike" spc="-1">
                          <a:solidFill>
                            <a:srgbClr val="000000"/>
                          </a:solidFill>
                          <a:latin typeface="Cantarell"/>
                        </a:rPr>
                        <a:t>reasoning</a:t>
                      </a:r>
                      <a:endParaRPr lang="en" sz="18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FF"/>
                    </a:solidFill>
                  </a:tcPr>
                </a:tc>
                <a:extLst>
                  <a:ext uri="{0D108BD9-81ED-4DB2-BD59-A6C34878D82A}">
                    <a16:rowId xmlns:a16="http://schemas.microsoft.com/office/drawing/2014/main" val="10001"/>
                  </a:ext>
                </a:extLst>
              </a:tr>
              <a:tr h="1060560">
                <a:tc>
                  <a:txBody>
                    <a:bodyPr/>
                    <a:lstStyle/>
                    <a:p>
                      <a:pPr algn="ctr">
                        <a:lnSpc>
                          <a:spcPct val="100000"/>
                        </a:lnSpc>
                      </a:pPr>
                      <a:r>
                        <a:rPr lang="en-US" sz="1800" b="0" strike="noStrike" spc="-1">
                          <a:solidFill>
                            <a:srgbClr val="000000"/>
                          </a:solidFill>
                          <a:latin typeface="Cantarell"/>
                        </a:rPr>
                        <a:t>Can monitor the results as data accumulate</a:t>
                      </a:r>
                      <a:endParaRPr lang="en" sz="18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FF"/>
                    </a:solidFill>
                  </a:tcPr>
                </a:tc>
                <a:tc>
                  <a:txBody>
                    <a:bodyPr/>
                    <a:lstStyle/>
                    <a:p>
                      <a:pPr algn="ctr">
                        <a:lnSpc>
                          <a:spcPct val="100000"/>
                        </a:lnSpc>
                      </a:pPr>
                      <a:r>
                        <a:rPr lang="en-US" sz="1800" b="0" strike="noStrike" spc="-1">
                          <a:solidFill>
                            <a:srgbClr val="000000"/>
                          </a:solidFill>
                          <a:latin typeface="Cantarell"/>
                        </a:rPr>
                        <a:t>Can only look at the data once: looking twice increases the risk of type 1 error</a:t>
                      </a:r>
                      <a:endParaRPr lang="en" sz="18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FF"/>
                    </a:solidFill>
                  </a:tcPr>
                </a:tc>
                <a:extLst>
                  <a:ext uri="{0D108BD9-81ED-4DB2-BD59-A6C34878D82A}">
                    <a16:rowId xmlns:a16="http://schemas.microsoft.com/office/drawing/2014/main" val="10002"/>
                  </a:ext>
                </a:extLst>
              </a:tr>
              <a:tr h="865080">
                <a:tc>
                  <a:txBody>
                    <a:bodyPr/>
                    <a:lstStyle/>
                    <a:p>
                      <a:pPr algn="ctr">
                        <a:lnSpc>
                          <a:spcPct val="100000"/>
                        </a:lnSpc>
                      </a:pPr>
                      <a:r>
                        <a:rPr lang="en-US" sz="1800" b="0" strike="noStrike" spc="-1">
                          <a:solidFill>
                            <a:srgbClr val="000000"/>
                          </a:solidFill>
                          <a:latin typeface="Cantarell"/>
                        </a:rPr>
                        <a:t>Check assumptions</a:t>
                      </a:r>
                      <a:endParaRPr lang="en" sz="18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FF"/>
                    </a:solidFill>
                  </a:tcPr>
                </a:tc>
                <a:tc>
                  <a:txBody>
                    <a:bodyPr/>
                    <a:lstStyle/>
                    <a:p>
                      <a:pPr algn="ctr">
                        <a:lnSpc>
                          <a:spcPct val="100000"/>
                        </a:lnSpc>
                      </a:pPr>
                      <a:r>
                        <a:rPr lang="en-US" sz="1800" b="0" strike="noStrike" spc="-1">
                          <a:solidFill>
                            <a:srgbClr val="000000"/>
                          </a:solidFill>
                          <a:latin typeface="Cantarell"/>
                        </a:rPr>
                        <a:t>Check assumptions</a:t>
                      </a:r>
                      <a:endParaRPr lang="en" sz="18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FF"/>
                    </a:solidFill>
                  </a:tcPr>
                </a:tc>
                <a:extLst>
                  <a:ext uri="{0D108BD9-81ED-4DB2-BD59-A6C34878D82A}">
                    <a16:rowId xmlns:a16="http://schemas.microsoft.com/office/drawing/2014/main" val="10003"/>
                  </a:ext>
                </a:extLst>
              </a:tr>
              <a:tr h="865080">
                <a:tc>
                  <a:txBody>
                    <a:bodyPr/>
                    <a:lstStyle/>
                    <a:p>
                      <a:pPr algn="ctr">
                        <a:lnSpc>
                          <a:spcPct val="100000"/>
                        </a:lnSpc>
                      </a:pPr>
                      <a:r>
                        <a:rPr lang="en-US" sz="1800" b="0" strike="noStrike" spc="-1">
                          <a:solidFill>
                            <a:srgbClr val="000000"/>
                          </a:solidFill>
                          <a:latin typeface="Cantarell"/>
                        </a:rPr>
                        <a:t>Still incomplete (but steadily expanding)</a:t>
                      </a:r>
                      <a:endParaRPr lang="en" sz="18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FF"/>
                    </a:solidFill>
                  </a:tcPr>
                </a:tc>
                <a:tc>
                  <a:txBody>
                    <a:bodyPr/>
                    <a:lstStyle/>
                    <a:p>
                      <a:pPr algn="ctr">
                        <a:lnSpc>
                          <a:spcPct val="100000"/>
                        </a:lnSpc>
                      </a:pPr>
                      <a:r>
                        <a:rPr lang="en-US" sz="1800" b="0" strike="noStrike" spc="-1">
                          <a:solidFill>
                            <a:srgbClr val="000000"/>
                          </a:solidFill>
                          <a:latin typeface="Cantarell"/>
                        </a:rPr>
                        <a:t>Has wide range of types of analyses</a:t>
                      </a:r>
                      <a:endParaRPr lang="en" sz="18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FF"/>
                    </a:solidFill>
                  </a:tcPr>
                </a:tc>
                <a:extLst>
                  <a:ext uri="{0D108BD9-81ED-4DB2-BD59-A6C34878D82A}">
                    <a16:rowId xmlns:a16="http://schemas.microsoft.com/office/drawing/2014/main" val="10004"/>
                  </a:ext>
                </a:extLst>
              </a:tr>
              <a:tr h="868320">
                <a:tc>
                  <a:txBody>
                    <a:bodyPr/>
                    <a:lstStyle/>
                    <a:p>
                      <a:pPr algn="ctr">
                        <a:lnSpc>
                          <a:spcPct val="100000"/>
                        </a:lnSpc>
                      </a:pPr>
                      <a:r>
                        <a:rPr lang="en-US" sz="1800" b="0" strike="noStrike" spc="-1">
                          <a:solidFill>
                            <a:srgbClr val="000000"/>
                          </a:solidFill>
                          <a:latin typeface="Cantarell"/>
                        </a:rPr>
                        <a:t>Sampling plan: can monitor the results and stop when satisfied</a:t>
                      </a:r>
                      <a:endParaRPr lang="en" sz="18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FF"/>
                    </a:solidFill>
                  </a:tcPr>
                </a:tc>
                <a:tc>
                  <a:txBody>
                    <a:bodyPr/>
                    <a:lstStyle/>
                    <a:p>
                      <a:pPr algn="ctr">
                        <a:lnSpc>
                          <a:spcPct val="100000"/>
                        </a:lnSpc>
                      </a:pPr>
                      <a:r>
                        <a:rPr lang="en-US" sz="1800" b="0" strike="noStrike" spc="-1">
                          <a:solidFill>
                            <a:srgbClr val="000000"/>
                          </a:solidFill>
                          <a:latin typeface="Cantarell"/>
                        </a:rPr>
                        <a:t>Have to specify sampling plan before, based on hypothesized effect size</a:t>
                      </a:r>
                      <a:endParaRPr lang="en" sz="1800" b="0" strike="noStrike" spc="-1">
                        <a:solidFill>
                          <a:srgbClr val="000000"/>
                        </a:solidFill>
                        <a:latin typeface="Arial"/>
                      </a:endParaRPr>
                    </a:p>
                  </a:txBody>
                  <a:tcPr marL="90000" marR="9000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FF"/>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9" name="Group 438"/>
          <p:cNvGrpSpPr/>
          <p:nvPr/>
        </p:nvGrpSpPr>
        <p:grpSpPr>
          <a:xfrm>
            <a:off x="2210040" y="1828800"/>
            <a:ext cx="7771680" cy="3382560"/>
            <a:chOff x="2210040" y="1828800"/>
            <a:chExt cx="7771680" cy="3382560"/>
          </a:xfrm>
        </p:grpSpPr>
        <p:pic>
          <p:nvPicPr>
            <p:cNvPr id="440" name="Picture 439"/>
            <p:cNvPicPr/>
            <p:nvPr/>
          </p:nvPicPr>
          <p:blipFill>
            <a:blip r:embed="rId2"/>
            <a:stretch/>
          </p:blipFill>
          <p:spPr>
            <a:xfrm>
              <a:off x="2210040" y="1828800"/>
              <a:ext cx="3382560" cy="3382560"/>
            </a:xfrm>
            <a:prstGeom prst="rect">
              <a:avLst/>
            </a:prstGeom>
            <a:ln w="0">
              <a:noFill/>
            </a:ln>
          </p:spPr>
        </p:pic>
        <p:sp>
          <p:nvSpPr>
            <p:cNvPr id="441" name="CustomShape 5"/>
            <p:cNvSpPr/>
            <p:nvPr/>
          </p:nvSpPr>
          <p:spPr>
            <a:xfrm>
              <a:off x="5593320" y="3526200"/>
              <a:ext cx="1279440" cy="770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4800" b="0" strike="noStrike" spc="-1">
                  <a:solidFill>
                    <a:srgbClr val="000000"/>
                  </a:solidFill>
                  <a:latin typeface="Arial"/>
                  <a:ea typeface="DejaVu Sans"/>
                </a:rPr>
                <a:t>vs</a:t>
              </a:r>
              <a:endParaRPr lang="en" sz="4800" b="0" strike="noStrike" spc="-1">
                <a:solidFill>
                  <a:srgbClr val="000000"/>
                </a:solidFill>
                <a:latin typeface="Arial"/>
              </a:endParaRPr>
            </a:p>
          </p:txBody>
        </p:sp>
        <p:pic>
          <p:nvPicPr>
            <p:cNvPr id="442" name="Picture 441"/>
            <p:cNvPicPr/>
            <p:nvPr/>
          </p:nvPicPr>
          <p:blipFill>
            <a:blip r:embed="rId3"/>
            <a:stretch/>
          </p:blipFill>
          <p:spPr>
            <a:xfrm>
              <a:off x="6740640" y="2593800"/>
              <a:ext cx="3241080" cy="2160360"/>
            </a:xfrm>
            <a:prstGeom prst="rect">
              <a:avLst/>
            </a:prstGeom>
            <a:ln w="0">
              <a:noFill/>
            </a:ln>
          </p:spPr>
        </p:pic>
      </p:grpSp>
      <p:sp>
        <p:nvSpPr>
          <p:cNvPr id="443" name="PlaceHolder 1"/>
          <p:cNvSpPr>
            <a:spLocks noGrp="1"/>
          </p:cNvSpPr>
          <p:nvPr>
            <p:ph type="title"/>
          </p:nvPr>
        </p:nvSpPr>
        <p:spPr>
          <a:xfrm>
            <a:off x="1487880" y="115920"/>
            <a:ext cx="9190440" cy="1170000"/>
          </a:xfrm>
          <a:prstGeom prst="rect">
            <a:avLst/>
          </a:prstGeom>
          <a:noFill/>
          <a:ln w="0">
            <a:noFill/>
          </a:ln>
        </p:spPr>
        <p:txBody>
          <a:bodyPr lIns="0" tIns="0" rIns="0" bIns="0" anchor="ctr">
            <a:noAutofit/>
          </a:bodyPr>
          <a:lstStyle/>
          <a:p>
            <a:pPr indent="0" algn="ctr">
              <a:lnSpc>
                <a:spcPct val="100000"/>
              </a:lnSpc>
              <a:buNone/>
            </a:pPr>
            <a:r>
              <a:rPr lang="en-US" sz="4400" b="0" strike="noStrike" spc="-1">
                <a:solidFill>
                  <a:srgbClr val="000000"/>
                </a:solidFill>
                <a:latin typeface="Cantarell Extra Bold"/>
                <a:ea typeface="DejaVu Sans"/>
              </a:rPr>
              <a:t>Live Demonstration</a:t>
            </a:r>
            <a:endParaRPr lang="en-GB" sz="4400" b="0" strike="noStrike" spc="-1">
              <a:solidFill>
                <a:srgbClr val="000000"/>
              </a:solidFill>
              <a:latin typeface="Cantarell Extra Bo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r>
              <a:rPr lang="en-GB" sz="4000" b="0" strike="noStrike" spc="-1">
                <a:solidFill>
                  <a:srgbClr val="000000"/>
                </a:solidFill>
                <a:latin typeface="Cantarell Extra Bold"/>
              </a:rPr>
              <a:t>Try It Yourself!</a:t>
            </a:r>
          </a:p>
        </p:txBody>
      </p:sp>
      <p:sp>
        <p:nvSpPr>
          <p:cNvPr id="445" name="PlaceHolder 2"/>
          <p:cNvSpPr>
            <a:spLocks noGrp="1"/>
          </p:cNvSpPr>
          <p:nvPr>
            <p:ph/>
          </p:nvPr>
        </p:nvSpPr>
        <p:spPr>
          <a:xfrm>
            <a:off x="1486440" y="1846800"/>
            <a:ext cx="10309320" cy="4525920"/>
          </a:xfrm>
          <a:prstGeom prst="rect">
            <a:avLst/>
          </a:prstGeom>
          <a:noFill/>
          <a:ln w="0">
            <a:noFill/>
          </a:ln>
        </p:spPr>
        <p:txBody>
          <a:bodyPr lIns="0" tIns="0" rIns="0" bIns="0" anchor="t">
            <a:noAutofit/>
          </a:bodyPr>
          <a:lstStyle/>
          <a:p>
            <a:pPr marL="864000" lvl="1" indent="-324000">
              <a:spcAft>
                <a:spcPts val="1125"/>
              </a:spcAft>
              <a:buClr>
                <a:srgbClr val="000000"/>
              </a:buClr>
              <a:buSzPct val="75000"/>
              <a:buFont typeface="Wingdings 3" charset="2"/>
              <a:buChar char=""/>
            </a:pPr>
            <a:r>
              <a:rPr lang="en-GB" sz="2400" b="0" strike="noStrike" spc="-1" dirty="0">
                <a:solidFill>
                  <a:srgbClr val="003366"/>
                </a:solidFill>
                <a:latin typeface="Cantarell"/>
                <a:ea typeface="Microsoft YaHei"/>
              </a:rPr>
              <a:t>Try your new-found knowledge on your own data, or try some of the example exercises</a:t>
            </a:r>
            <a:endParaRPr lang="en-GB" sz="2400" b="0" strike="noStrike" spc="-1" dirty="0">
              <a:solidFill>
                <a:srgbClr val="003366"/>
              </a:solidFill>
              <a:latin typeface="Cantarell"/>
            </a:endParaRPr>
          </a:p>
          <a:p>
            <a:pPr marL="1296000" lvl="2" indent="-288000">
              <a:spcAft>
                <a:spcPts val="845"/>
              </a:spcAft>
              <a:buClr>
                <a:srgbClr val="000000"/>
              </a:buClr>
              <a:buSzPct val="45000"/>
              <a:buFont typeface="Wingdings" charset="2"/>
              <a:buChar char=""/>
            </a:pPr>
            <a:r>
              <a:rPr lang="en-GB" sz="2000" b="0" strike="noStrike" spc="-1" dirty="0">
                <a:solidFill>
                  <a:srgbClr val="003366"/>
                </a:solidFill>
                <a:latin typeface="Cantarell"/>
                <a:ea typeface="Microsoft YaHei"/>
                <a:hlinkClick r:id="rId2"/>
              </a:rPr>
              <a:t>https://johnnydoorn.github.io/IntroductionBayesianInference/exercises.html</a:t>
            </a:r>
            <a:r>
              <a:rPr lang="en-GB" sz="2000" b="0" strike="noStrike" spc="-1" dirty="0">
                <a:solidFill>
                  <a:srgbClr val="003366"/>
                </a:solidFill>
                <a:latin typeface="Cantarell"/>
                <a:ea typeface="Microsoft YaHei"/>
              </a:rPr>
              <a:t>    </a:t>
            </a:r>
            <a:endParaRPr lang="en-GB" sz="2400" b="0" strike="noStrike" spc="-1" dirty="0">
              <a:solidFill>
                <a:srgbClr val="003366"/>
              </a:solidFill>
              <a:latin typeface="Cantarell"/>
            </a:endParaRPr>
          </a:p>
          <a:p>
            <a:pPr marL="864000" lvl="1" indent="-324000">
              <a:spcAft>
                <a:spcPts val="1125"/>
              </a:spcAft>
              <a:buClr>
                <a:srgbClr val="000000"/>
              </a:buClr>
              <a:buSzPct val="75000"/>
              <a:buFont typeface="Wingdings 3" charset="2"/>
              <a:buChar char=""/>
            </a:pPr>
            <a:r>
              <a:rPr lang="en-GB" sz="2400" b="0" strike="noStrike" spc="-1" dirty="0">
                <a:solidFill>
                  <a:srgbClr val="003366"/>
                </a:solidFill>
                <a:latin typeface="Cantarell"/>
              </a:rPr>
              <a:t>Bayesian T-test/ANOVA?</a:t>
            </a:r>
          </a:p>
          <a:p>
            <a:pPr marL="864000" lvl="1" indent="0">
              <a:spcAft>
                <a:spcPts val="1125"/>
              </a:spcAft>
              <a:buNone/>
            </a:pPr>
            <a:endParaRPr lang="en-GB" sz="2400" b="0" strike="noStrike" spc="-1" dirty="0">
              <a:solidFill>
                <a:srgbClr val="003366"/>
              </a:solidFill>
              <a:latin typeface="Cantare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CustomShape 68"/>
          <p:cNvSpPr/>
          <p:nvPr/>
        </p:nvSpPr>
        <p:spPr>
          <a:xfrm>
            <a:off x="609120" y="273600"/>
            <a:ext cx="10965600" cy="1138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000000"/>
                </a:solidFill>
                <a:latin typeface="Cantarell"/>
                <a:ea typeface="DejaVu Sans"/>
              </a:rPr>
              <a:t>Choosing the Prior Distribution</a:t>
            </a:r>
            <a:endParaRPr lang="en" sz="4400" b="0" strike="noStrike" spc="-1">
              <a:solidFill>
                <a:srgbClr val="000000"/>
              </a:solidFill>
              <a:latin typeface="Arial"/>
            </a:endParaRPr>
          </a:p>
        </p:txBody>
      </p:sp>
      <p:sp>
        <p:nvSpPr>
          <p:cNvPr id="447" name="CustomShape 69"/>
          <p:cNvSpPr/>
          <p:nvPr/>
        </p:nvSpPr>
        <p:spPr>
          <a:xfrm>
            <a:off x="1041120" y="1539720"/>
            <a:ext cx="10965600" cy="47491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marL="216000" indent="-212400">
              <a:lnSpc>
                <a:spcPct val="115000"/>
              </a:lnSpc>
              <a:spcBef>
                <a:spcPts val="1701"/>
              </a:spcBef>
              <a:spcAft>
                <a:spcPts val="1701"/>
              </a:spcAft>
              <a:buClr>
                <a:srgbClr val="000000"/>
              </a:buClr>
              <a:buSzPct val="45000"/>
              <a:buFont typeface="Wingdings" charset="2"/>
              <a:buChar char=""/>
            </a:pPr>
            <a:r>
              <a:rPr lang="en-US" sz="2800" b="0" strike="noStrike" spc="-1">
                <a:solidFill>
                  <a:srgbClr val="000000"/>
                </a:solidFill>
                <a:latin typeface="Cantarell"/>
                <a:ea typeface="DejaVu Sans"/>
              </a:rPr>
              <a:t>Before the experiment / looking at the data (so there are no calculations)</a:t>
            </a:r>
            <a:endParaRPr lang="en" sz="2800" b="0" strike="noStrike" spc="-1">
              <a:solidFill>
                <a:srgbClr val="000000"/>
              </a:solidFill>
              <a:latin typeface="Arial"/>
            </a:endParaRPr>
          </a:p>
          <a:p>
            <a:pPr marL="216000" indent="-212400">
              <a:lnSpc>
                <a:spcPct val="115000"/>
              </a:lnSpc>
              <a:spcBef>
                <a:spcPts val="1701"/>
              </a:spcBef>
              <a:spcAft>
                <a:spcPts val="1701"/>
              </a:spcAft>
              <a:buClr>
                <a:srgbClr val="000000"/>
              </a:buClr>
              <a:buSzPct val="45000"/>
              <a:buFont typeface="Wingdings" charset="2"/>
              <a:buChar char=""/>
            </a:pPr>
            <a:r>
              <a:rPr lang="en-US" sz="2800" b="0" strike="noStrike" spc="-1">
                <a:solidFill>
                  <a:srgbClr val="000000"/>
                </a:solidFill>
                <a:latin typeface="Cantarell"/>
                <a:ea typeface="DejaVu Sans"/>
              </a:rPr>
              <a:t>Informed by previous experiments/knowledge or kept uninformative</a:t>
            </a:r>
            <a:br>
              <a:rPr sz="1600"/>
            </a:br>
            <a:r>
              <a:rPr lang="en-US" sz="2400" b="0" strike="noStrike" spc="-1">
                <a:solidFill>
                  <a:srgbClr val="000000"/>
                </a:solidFill>
                <a:latin typeface="Cantarell"/>
                <a:ea typeface="DejaVu Sans"/>
              </a:rPr>
              <a:t>(e.g., uniform prior on the population proportion)</a:t>
            </a:r>
            <a:endParaRPr lang="en" sz="2400" b="0" strike="noStrike" spc="-1">
              <a:solidFill>
                <a:srgbClr val="000000"/>
              </a:solidFill>
              <a:latin typeface="Arial"/>
            </a:endParaRPr>
          </a:p>
          <a:p>
            <a:pPr marL="216000" indent="-212400">
              <a:lnSpc>
                <a:spcPct val="115000"/>
              </a:lnSpc>
              <a:spcBef>
                <a:spcPts val="1701"/>
              </a:spcBef>
              <a:spcAft>
                <a:spcPts val="1701"/>
              </a:spcAft>
              <a:buClr>
                <a:srgbClr val="000000"/>
              </a:buClr>
              <a:buSzPct val="45000"/>
              <a:buFont typeface="Wingdings" charset="2"/>
              <a:buChar char=""/>
            </a:pPr>
            <a:r>
              <a:rPr lang="en-US" sz="2800" b="0" strike="noStrike" spc="-1">
                <a:solidFill>
                  <a:srgbClr val="000000"/>
                </a:solidFill>
                <a:latin typeface="Cantarell"/>
                <a:ea typeface="DejaVu Sans"/>
              </a:rPr>
              <a:t>One-sided / two-sided determined by what you want to test</a:t>
            </a:r>
            <a:br>
              <a:rPr sz="1600"/>
            </a:br>
            <a:r>
              <a:rPr lang="en-US" sz="2400" b="0" strike="noStrike" spc="-1">
                <a:solidFill>
                  <a:srgbClr val="000000"/>
                </a:solidFill>
                <a:latin typeface="Cantarell"/>
                <a:ea typeface="DejaVu Sans"/>
              </a:rPr>
              <a:t>(e.g., do you want to know if there is a difference, or a positive difference?)</a:t>
            </a:r>
            <a:endParaRPr lang="en" sz="2400" b="0" strike="noStrike" spc="-1">
              <a:solidFill>
                <a:srgbClr val="000000"/>
              </a:solidFill>
              <a:latin typeface="Arial"/>
            </a:endParaRPr>
          </a:p>
          <a:p>
            <a:pPr marL="216000" indent="-212400">
              <a:lnSpc>
                <a:spcPct val="115000"/>
              </a:lnSpc>
              <a:spcBef>
                <a:spcPts val="1701"/>
              </a:spcBef>
              <a:spcAft>
                <a:spcPts val="1701"/>
              </a:spcAft>
              <a:buClr>
                <a:srgbClr val="000000"/>
              </a:buClr>
              <a:buSzPct val="45000"/>
              <a:buFont typeface="Wingdings" charset="2"/>
              <a:buChar char=""/>
            </a:pPr>
            <a:r>
              <a:rPr lang="en-US" sz="2800" b="0" strike="noStrike" spc="-1">
                <a:solidFill>
                  <a:srgbClr val="000000"/>
                </a:solidFill>
                <a:latin typeface="Cantarell"/>
                <a:ea typeface="DejaVu Sans"/>
              </a:rPr>
              <a:t>Assess robustness of result to choice of prior distribution </a:t>
            </a:r>
            <a:endParaRPr lang="en" sz="2800" b="0" strike="noStrike" spc="-1">
              <a:solidFill>
                <a:srgbClr val="000000"/>
              </a:solidFill>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4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CustomShape 70"/>
          <p:cNvSpPr/>
          <p:nvPr/>
        </p:nvSpPr>
        <p:spPr>
          <a:xfrm>
            <a:off x="609120" y="273600"/>
            <a:ext cx="10965600" cy="11383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000000"/>
                </a:solidFill>
                <a:latin typeface="Cantarell"/>
                <a:ea typeface="DejaVu Sans"/>
              </a:rPr>
              <a:t>Choosing the Prior Distribution</a:t>
            </a:r>
            <a:endParaRPr lang="en" sz="4400" b="0" strike="noStrike" spc="-1">
              <a:solidFill>
                <a:srgbClr val="000000"/>
              </a:solidFill>
              <a:latin typeface="Arial"/>
            </a:endParaRPr>
          </a:p>
        </p:txBody>
      </p:sp>
      <p:sp>
        <p:nvSpPr>
          <p:cNvPr id="449" name="CustomShape 71"/>
          <p:cNvSpPr/>
          <p:nvPr/>
        </p:nvSpPr>
        <p:spPr>
          <a:xfrm>
            <a:off x="933120" y="1928880"/>
            <a:ext cx="10965600" cy="3970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marL="216000" indent="-212400">
              <a:lnSpc>
                <a:spcPct val="115000"/>
              </a:lnSpc>
              <a:spcBef>
                <a:spcPts val="1701"/>
              </a:spcBef>
              <a:spcAft>
                <a:spcPts val="1701"/>
              </a:spcAft>
              <a:buClr>
                <a:srgbClr val="000000"/>
              </a:buClr>
              <a:buSzPct val="45000"/>
              <a:buFont typeface="Wingdings" charset="2"/>
              <a:buChar char=""/>
            </a:pPr>
            <a:r>
              <a:rPr lang="en-US" sz="2800" b="0" strike="noStrike" spc="-1">
                <a:solidFill>
                  <a:srgbClr val="000000"/>
                </a:solidFill>
                <a:latin typeface="Cantarell"/>
                <a:ea typeface="DejaVu Sans"/>
              </a:rPr>
              <a:t>The prior distribution is on the same </a:t>
            </a:r>
            <a:r>
              <a:rPr lang="en-US" sz="2800" b="0" i="1" strike="noStrike" spc="-1">
                <a:solidFill>
                  <a:srgbClr val="000000"/>
                </a:solidFill>
                <a:latin typeface="Cantarell"/>
                <a:ea typeface="DejaVu Sans"/>
              </a:rPr>
              <a:t>domain</a:t>
            </a:r>
            <a:r>
              <a:rPr lang="en-US" sz="2800" b="0" strike="noStrike" spc="-1">
                <a:solidFill>
                  <a:srgbClr val="000000"/>
                </a:solidFill>
                <a:latin typeface="Cantarell"/>
                <a:ea typeface="DejaVu Sans"/>
              </a:rPr>
              <a:t> as the parameter of interest:</a:t>
            </a:r>
            <a:endParaRPr lang="en" sz="2800" b="0" strike="noStrike" spc="-1">
              <a:solidFill>
                <a:srgbClr val="000000"/>
              </a:solidFill>
              <a:latin typeface="Arial"/>
            </a:endParaRPr>
          </a:p>
          <a:p>
            <a:pPr marL="648000" lvl="2" indent="-212400">
              <a:lnSpc>
                <a:spcPct val="115000"/>
              </a:lnSpc>
              <a:spcBef>
                <a:spcPts val="1701"/>
              </a:spcBef>
              <a:spcAft>
                <a:spcPts val="1701"/>
              </a:spcAft>
              <a:buClr>
                <a:srgbClr val="000000"/>
              </a:buClr>
              <a:buSzPct val="45000"/>
              <a:buFont typeface="Wingdings" charset="2"/>
              <a:buChar char=""/>
            </a:pPr>
            <a:r>
              <a:rPr lang="en-US" sz="2800" b="0" strike="noStrike" spc="-1">
                <a:solidFill>
                  <a:srgbClr val="000000"/>
                </a:solidFill>
                <a:latin typeface="Cantarell"/>
                <a:ea typeface="DejaVu Sans"/>
              </a:rPr>
              <a:t>For a proportion: [0, 1]</a:t>
            </a:r>
            <a:endParaRPr lang="en" sz="2800" b="0" strike="noStrike" spc="-1">
              <a:solidFill>
                <a:srgbClr val="000000"/>
              </a:solidFill>
              <a:latin typeface="Arial"/>
            </a:endParaRPr>
          </a:p>
          <a:p>
            <a:pPr marL="648000" lvl="2" indent="-212400">
              <a:lnSpc>
                <a:spcPct val="115000"/>
              </a:lnSpc>
              <a:spcBef>
                <a:spcPts val="1701"/>
              </a:spcBef>
              <a:spcAft>
                <a:spcPts val="1701"/>
              </a:spcAft>
              <a:buClr>
                <a:srgbClr val="000000"/>
              </a:buClr>
              <a:buSzPct val="45000"/>
              <a:buFont typeface="Wingdings" charset="2"/>
              <a:buChar char=""/>
            </a:pPr>
            <a:r>
              <a:rPr lang="en-US" sz="2800" b="0" strike="noStrike" spc="-1">
                <a:solidFill>
                  <a:srgbClr val="000000"/>
                </a:solidFill>
                <a:latin typeface="Cantarell"/>
                <a:ea typeface="DejaVu Sans"/>
              </a:rPr>
              <a:t>For a correlation: [-1, 1]</a:t>
            </a:r>
            <a:endParaRPr lang="en" sz="2800" b="0" strike="noStrike" spc="-1">
              <a:solidFill>
                <a:srgbClr val="000000"/>
              </a:solidFill>
              <a:latin typeface="Arial"/>
            </a:endParaRPr>
          </a:p>
          <a:p>
            <a:pPr marL="648000" lvl="2" indent="-212400">
              <a:lnSpc>
                <a:spcPct val="115000"/>
              </a:lnSpc>
              <a:spcBef>
                <a:spcPts val="1701"/>
              </a:spcBef>
              <a:spcAft>
                <a:spcPts val="1701"/>
              </a:spcAft>
              <a:buClr>
                <a:srgbClr val="000000"/>
              </a:buClr>
              <a:buSzPct val="45000"/>
              <a:buFont typeface="Wingdings" charset="2"/>
              <a:buChar char=""/>
            </a:pPr>
            <a:r>
              <a:rPr lang="en-US" sz="2800" b="0" strike="noStrike" spc="-1">
                <a:solidFill>
                  <a:srgbClr val="000000"/>
                </a:solidFill>
                <a:latin typeface="Cantarell"/>
                <a:ea typeface="DejaVu Sans"/>
              </a:rPr>
              <a:t>For a difference in means: [-</a:t>
            </a:r>
            <a:r>
              <a:rPr lang="en-US" sz="2800" b="0" strike="noStrike" spc="-1">
                <a:solidFill>
                  <a:srgbClr val="000000"/>
                </a:solidFill>
                <a:latin typeface="Cantarell"/>
                <a:ea typeface="Arial"/>
              </a:rPr>
              <a:t>∞, ∞]</a:t>
            </a:r>
            <a:endParaRPr lang="en" sz="2800" b="0" strike="noStrike" spc="-1">
              <a:solidFill>
                <a:srgbClr val="000000"/>
              </a:solidFill>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4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4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4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CustomShape 78"/>
          <p:cNvSpPr/>
          <p:nvPr/>
        </p:nvSpPr>
        <p:spPr>
          <a:xfrm>
            <a:off x="609120" y="273600"/>
            <a:ext cx="10962360" cy="113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000000"/>
                </a:solidFill>
                <a:latin typeface="Cantarell"/>
                <a:ea typeface="DejaVu Sans"/>
              </a:rPr>
              <a:t>Bayesian Correlation</a:t>
            </a:r>
            <a:endParaRPr lang="en" sz="4400" b="0" strike="noStrike" spc="-1">
              <a:solidFill>
                <a:srgbClr val="000000"/>
              </a:solidFill>
              <a:latin typeface="Arial"/>
            </a:endParaRPr>
          </a:p>
        </p:txBody>
      </p:sp>
      <p:sp>
        <p:nvSpPr>
          <p:cNvPr id="451" name="CustomShape 79"/>
          <p:cNvSpPr/>
          <p:nvPr/>
        </p:nvSpPr>
        <p:spPr>
          <a:xfrm>
            <a:off x="609120" y="1604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452" name="CustomShape 80"/>
          <p:cNvSpPr/>
          <p:nvPr/>
        </p:nvSpPr>
        <p:spPr>
          <a:xfrm>
            <a:off x="609120" y="1856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pic>
        <p:nvPicPr>
          <p:cNvPr id="453" name="Picture 452"/>
          <p:cNvPicPr/>
          <p:nvPr/>
        </p:nvPicPr>
        <p:blipFill>
          <a:blip r:embed="rId2"/>
          <a:stretch/>
        </p:blipFill>
        <p:spPr>
          <a:xfrm>
            <a:off x="917640" y="2834640"/>
            <a:ext cx="9956520" cy="1723320"/>
          </a:xfrm>
          <a:prstGeom prst="rect">
            <a:avLst/>
          </a:prstGeom>
          <a:ln w="0">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CustomShape 203"/>
          <p:cNvSpPr/>
          <p:nvPr/>
        </p:nvSpPr>
        <p:spPr>
          <a:xfrm>
            <a:off x="548280" y="10080"/>
            <a:ext cx="10967760" cy="1140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endParaRPr lang="en" sz="1800" b="0" strike="noStrike" spc="-1">
              <a:solidFill>
                <a:srgbClr val="000000"/>
              </a:solidFill>
              <a:latin typeface="Arial"/>
            </a:endParaRPr>
          </a:p>
        </p:txBody>
      </p:sp>
      <p:sp>
        <p:nvSpPr>
          <p:cNvPr id="116" name="CustomShape 204"/>
          <p:cNvSpPr/>
          <p:nvPr/>
        </p:nvSpPr>
        <p:spPr>
          <a:xfrm>
            <a:off x="609120" y="1604520"/>
            <a:ext cx="10967760" cy="3972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117" name="CustomShape 205"/>
          <p:cNvSpPr/>
          <p:nvPr/>
        </p:nvSpPr>
        <p:spPr>
          <a:xfrm>
            <a:off x="228240" y="1143000"/>
            <a:ext cx="6170400" cy="684360"/>
          </a:xfrm>
          <a:prstGeom prst="rect">
            <a:avLst/>
          </a:prstGeom>
          <a:solidFill>
            <a:srgbClr val="C2E0AE"/>
          </a:solidFill>
          <a:ln w="29160">
            <a:solidFill>
              <a:srgbClr val="21409A"/>
            </a:solidFill>
            <a:round/>
          </a:ln>
        </p:spPr>
        <p:style>
          <a:lnRef idx="0">
            <a:scrgbClr r="0" g="0" b="0"/>
          </a:lnRef>
          <a:fillRef idx="0">
            <a:scrgbClr r="0" g="0" b="0"/>
          </a:fillRef>
          <a:effectRef idx="0">
            <a:scrgbClr r="0" g="0" b="0"/>
          </a:effectRef>
          <a:fontRef idx="minor"/>
        </p:style>
        <p:txBody>
          <a:bodyPr lIns="14400" tIns="14400" rIns="14400" bIns="14400" anchor="ctr">
            <a:noAutofit/>
          </a:bodyPr>
          <a:lstStyle/>
          <a:p>
            <a:pPr algn="ctr">
              <a:lnSpc>
                <a:spcPct val="100000"/>
              </a:lnSpc>
            </a:pPr>
            <a:r>
              <a:rPr lang="en-US" sz="2200" b="0" strike="noStrike" spc="-1">
                <a:solidFill>
                  <a:srgbClr val="000000"/>
                </a:solidFill>
                <a:latin typeface="Cantarell"/>
                <a:ea typeface="DejaVu Sans"/>
              </a:rPr>
              <a:t>A binomial model with θ = 0.5</a:t>
            </a:r>
            <a:endParaRPr lang="en" sz="2200" b="0" strike="noStrike" spc="-1">
              <a:solidFill>
                <a:srgbClr val="000000"/>
              </a:solidFill>
              <a:latin typeface="Arial"/>
            </a:endParaRPr>
          </a:p>
        </p:txBody>
      </p:sp>
      <p:sp>
        <p:nvSpPr>
          <p:cNvPr id="118" name="CustomShape 206"/>
          <p:cNvSpPr/>
          <p:nvPr/>
        </p:nvSpPr>
        <p:spPr>
          <a:xfrm>
            <a:off x="7337160" y="1102320"/>
            <a:ext cx="4728240" cy="953640"/>
          </a:xfrm>
          <a:prstGeom prst="rect">
            <a:avLst/>
          </a:prstGeom>
          <a:solidFill>
            <a:srgbClr val="BCAED5"/>
          </a:solidFill>
          <a:ln w="57240">
            <a:solidFill>
              <a:srgbClr val="5C2D91"/>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2000" b="0" strike="noStrike" spc="-1">
                <a:solidFill>
                  <a:srgbClr val="000000"/>
                </a:solidFill>
                <a:latin typeface="Cantarell"/>
                <a:ea typeface="DejaVu Sans"/>
              </a:rPr>
              <a:t>We can reflect a model’s statement by means of a probability distribution </a:t>
            </a:r>
            <a:endParaRPr lang="en" sz="2000" b="0" strike="noStrike" spc="-1">
              <a:solidFill>
                <a:srgbClr val="000000"/>
              </a:solidFill>
              <a:latin typeface="Arial"/>
            </a:endParaRPr>
          </a:p>
        </p:txBody>
      </p:sp>
      <p:sp>
        <p:nvSpPr>
          <p:cNvPr id="120" name="PlaceHolder 1"/>
          <p:cNvSpPr>
            <a:spLocks noGrp="1"/>
          </p:cNvSpPr>
          <p:nvPr>
            <p:ph type="title"/>
          </p:nvPr>
        </p:nvSpPr>
        <p:spPr>
          <a:xfrm>
            <a:off x="1486800" y="79920"/>
            <a:ext cx="9190440" cy="1170000"/>
          </a:xfrm>
          <a:prstGeom prst="rect">
            <a:avLst/>
          </a:prstGeom>
          <a:noFill/>
          <a:ln w="0">
            <a:noFill/>
          </a:ln>
        </p:spPr>
        <p:txBody>
          <a:bodyPr lIns="0" tIns="0" rIns="0" bIns="0" anchor="ctr">
            <a:noAutofit/>
          </a:bodyPr>
          <a:lstStyle/>
          <a:p>
            <a:pPr indent="0">
              <a:lnSpc>
                <a:spcPct val="85000"/>
              </a:lnSpc>
              <a:buNone/>
            </a:pPr>
            <a:r>
              <a:rPr lang="en-GB" sz="3600" b="0" strike="noStrike" spc="-1">
                <a:solidFill>
                  <a:srgbClr val="000000"/>
                </a:solidFill>
                <a:latin typeface="Cantarell Extra Bold"/>
              </a:rPr>
              <a:t>What are Statistical Models?</a:t>
            </a:r>
          </a:p>
        </p:txBody>
      </p:sp>
      <p:pic>
        <p:nvPicPr>
          <p:cNvPr id="2" name="Picture 1">
            <a:extLst>
              <a:ext uri="{FF2B5EF4-FFF2-40B4-BE49-F238E27FC236}">
                <a16:creationId xmlns:a16="http://schemas.microsoft.com/office/drawing/2014/main" id="{79388B41-AF3A-E237-9464-6CE33D2EC783}"/>
              </a:ext>
            </a:extLst>
          </p:cNvPr>
          <p:cNvPicPr/>
          <p:nvPr/>
        </p:nvPicPr>
        <p:blipFill>
          <a:blip r:embed="rId2"/>
          <a:srcRect r="53482"/>
          <a:stretch/>
        </p:blipFill>
        <p:spPr>
          <a:xfrm>
            <a:off x="219960" y="2286360"/>
            <a:ext cx="2979000" cy="4579920"/>
          </a:xfrm>
          <a:prstGeom prst="rect">
            <a:avLst/>
          </a:prstGeom>
          <a:ln w="0">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CustomShape 81"/>
          <p:cNvSpPr/>
          <p:nvPr/>
        </p:nvSpPr>
        <p:spPr>
          <a:xfrm>
            <a:off x="551880" y="273600"/>
            <a:ext cx="10962360" cy="113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000000"/>
                </a:solidFill>
                <a:latin typeface="Cantarell"/>
                <a:ea typeface="DejaVu Sans"/>
              </a:rPr>
              <a:t>Bayesian Correlation: Hypothesis</a:t>
            </a:r>
            <a:endParaRPr lang="en" sz="4400" b="0" strike="noStrike" spc="-1">
              <a:solidFill>
                <a:srgbClr val="000000"/>
              </a:solidFill>
              <a:latin typeface="Arial"/>
            </a:endParaRPr>
          </a:p>
        </p:txBody>
      </p:sp>
      <p:sp>
        <p:nvSpPr>
          <p:cNvPr id="455" name="CustomShape 82"/>
          <p:cNvSpPr/>
          <p:nvPr/>
        </p:nvSpPr>
        <p:spPr>
          <a:xfrm>
            <a:off x="609120" y="1856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pic>
        <p:nvPicPr>
          <p:cNvPr id="456" name="Picture 455"/>
          <p:cNvPicPr/>
          <p:nvPr/>
        </p:nvPicPr>
        <p:blipFill>
          <a:blip r:embed="rId2"/>
          <a:srcRect b="54556"/>
          <a:stretch/>
        </p:blipFill>
        <p:spPr>
          <a:xfrm>
            <a:off x="3931560" y="1782720"/>
            <a:ext cx="3887640" cy="934560"/>
          </a:xfrm>
          <a:prstGeom prst="rect">
            <a:avLst/>
          </a:prstGeom>
          <a:ln w="0">
            <a:noFill/>
          </a:ln>
        </p:spPr>
      </p:pic>
      <p:pic>
        <p:nvPicPr>
          <p:cNvPr id="457" name="Picture 456"/>
          <p:cNvPicPr/>
          <p:nvPr/>
        </p:nvPicPr>
        <p:blipFill>
          <a:blip r:embed="rId3"/>
          <a:stretch/>
        </p:blipFill>
        <p:spPr>
          <a:xfrm>
            <a:off x="3965040" y="4389120"/>
            <a:ext cx="3891960" cy="816480"/>
          </a:xfrm>
          <a:prstGeom prst="rect">
            <a:avLst/>
          </a:prstGeom>
          <a:ln w="0">
            <a:noFill/>
          </a:ln>
        </p:spPr>
      </p:pic>
      <p:pic>
        <p:nvPicPr>
          <p:cNvPr id="458" name="Picture 457"/>
          <p:cNvPicPr/>
          <p:nvPr/>
        </p:nvPicPr>
        <p:blipFill>
          <a:blip r:embed="rId2"/>
          <a:stretch/>
        </p:blipFill>
        <p:spPr>
          <a:xfrm>
            <a:off x="3931560" y="1765800"/>
            <a:ext cx="3887640" cy="2068200"/>
          </a:xfrm>
          <a:prstGeom prst="rect">
            <a:avLst/>
          </a:prstGeom>
          <a:ln w="0">
            <a:noFill/>
          </a:ln>
        </p:spPr>
      </p:pic>
      <p:pic>
        <p:nvPicPr>
          <p:cNvPr id="459" name="Picture 458"/>
          <p:cNvPicPr/>
          <p:nvPr/>
        </p:nvPicPr>
        <p:blipFill>
          <a:blip r:embed="rId4"/>
          <a:stretch/>
        </p:blipFill>
        <p:spPr>
          <a:xfrm>
            <a:off x="3974040" y="5666400"/>
            <a:ext cx="3831480" cy="725040"/>
          </a:xfrm>
          <a:prstGeom prst="rect">
            <a:avLst/>
          </a:prstGeom>
          <a:ln w="0">
            <a:noFill/>
          </a:ln>
        </p:spPr>
      </p:pic>
      <p:sp>
        <p:nvSpPr>
          <p:cNvPr id="460" name="CustomShape 83"/>
          <p:cNvSpPr/>
          <p:nvPr/>
        </p:nvSpPr>
        <p:spPr>
          <a:xfrm>
            <a:off x="8686440" y="2834640"/>
            <a:ext cx="725040" cy="3834000"/>
          </a:xfrm>
          <a:custGeom>
            <a:avLst/>
            <a:gdLst>
              <a:gd name="textAreaLeft" fmla="*/ 0 w 725040"/>
              <a:gd name="textAreaRight" fmla="*/ 725400 w 725040"/>
              <a:gd name="textAreaTop" fmla="*/ 0 h 3834000"/>
              <a:gd name="textAreaBottom" fmla="*/ 3834360 h 3834000"/>
            </a:gdLst>
            <a:ahLst/>
            <a:cxnLst/>
            <a:rect l="textAreaLeft" t="textAreaTop" r="textAreaRight" b="textAreaBottom"/>
            <a:pathLst>
              <a:path w="2034" h="10670">
                <a:moveTo>
                  <a:pt x="0" y="0"/>
                </a:moveTo>
                <a:cubicBezTo>
                  <a:pt x="508" y="0"/>
                  <a:pt x="1016" y="444"/>
                  <a:pt x="1016" y="889"/>
                </a:cubicBezTo>
                <a:lnTo>
                  <a:pt x="1016" y="4445"/>
                </a:lnTo>
                <a:cubicBezTo>
                  <a:pt x="1016" y="4889"/>
                  <a:pt x="1524" y="5334"/>
                  <a:pt x="2033" y="5334"/>
                </a:cubicBezTo>
                <a:cubicBezTo>
                  <a:pt x="1524" y="5334"/>
                  <a:pt x="1016" y="5779"/>
                  <a:pt x="1016" y="6223"/>
                </a:cubicBezTo>
                <a:lnTo>
                  <a:pt x="1016" y="9779"/>
                </a:lnTo>
                <a:cubicBezTo>
                  <a:pt x="1016" y="10224"/>
                  <a:pt x="508" y="10669"/>
                  <a:pt x="0" y="10669"/>
                </a:cubicBezTo>
              </a:path>
            </a:pathLst>
          </a:custGeom>
          <a:noFill/>
          <a:ln w="57240">
            <a:solidFill>
              <a:srgbClr val="3465A4"/>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461" name="CustomShape 84"/>
          <p:cNvSpPr/>
          <p:nvPr/>
        </p:nvSpPr>
        <p:spPr>
          <a:xfrm>
            <a:off x="9692280" y="4297680"/>
            <a:ext cx="2005200" cy="907920"/>
          </a:xfrm>
          <a:prstGeom prst="rect">
            <a:avLst/>
          </a:prstGeom>
          <a:solidFill>
            <a:srgbClr val="C2E0AE"/>
          </a:solidFill>
          <a:ln w="57240">
            <a:solidFill>
              <a:srgbClr val="00A65D"/>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2200" b="0" strike="noStrike" spc="-1">
                <a:solidFill>
                  <a:srgbClr val="000000"/>
                </a:solidFill>
                <a:latin typeface="Cantarell"/>
                <a:ea typeface="DejaVu Sans"/>
              </a:rPr>
              <a:t>“Alternative Hypothesis”</a:t>
            </a:r>
            <a:endParaRPr lang="en" sz="2200" b="0" strike="noStrike" spc="-1">
              <a:solidFill>
                <a:srgbClr val="000000"/>
              </a:solidFill>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60"/>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4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CustomShape 85"/>
          <p:cNvSpPr/>
          <p:nvPr/>
        </p:nvSpPr>
        <p:spPr>
          <a:xfrm>
            <a:off x="609120" y="273600"/>
            <a:ext cx="10962360" cy="113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000" b="0" strike="noStrike" spc="-1">
                <a:solidFill>
                  <a:srgbClr val="000000"/>
                </a:solidFill>
                <a:latin typeface="Cantarell"/>
                <a:ea typeface="DejaVu Sans"/>
              </a:rPr>
              <a:t>Bayesian Correlation: Prior Distribution</a:t>
            </a:r>
            <a:endParaRPr lang="en" sz="4000" b="0" strike="noStrike" spc="-1">
              <a:solidFill>
                <a:srgbClr val="000000"/>
              </a:solidFill>
              <a:latin typeface="Arial"/>
            </a:endParaRPr>
          </a:p>
        </p:txBody>
      </p:sp>
      <p:sp>
        <p:nvSpPr>
          <p:cNvPr id="463" name="CustomShape 86"/>
          <p:cNvSpPr/>
          <p:nvPr/>
        </p:nvSpPr>
        <p:spPr>
          <a:xfrm>
            <a:off x="609120" y="1604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464" name="CustomShape 87"/>
          <p:cNvSpPr/>
          <p:nvPr/>
        </p:nvSpPr>
        <p:spPr>
          <a:xfrm>
            <a:off x="609120" y="1856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465" name="CustomShape 88"/>
          <p:cNvSpPr/>
          <p:nvPr/>
        </p:nvSpPr>
        <p:spPr>
          <a:xfrm>
            <a:off x="2925720" y="1515600"/>
            <a:ext cx="6119640" cy="907920"/>
          </a:xfrm>
          <a:prstGeom prst="rect">
            <a:avLst/>
          </a:prstGeom>
          <a:solidFill>
            <a:srgbClr val="C2E0AE"/>
          </a:solidFill>
          <a:ln w="57240">
            <a:solidFill>
              <a:srgbClr val="00A65D"/>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Cantarell"/>
                <a:ea typeface="DejaVu Sans"/>
              </a:rPr>
              <a:t>The prior distribution is on the same domain as the parameter of interest: we can take the </a:t>
            </a:r>
            <a:r>
              <a:rPr lang="en-US" sz="1600" b="1" strike="noStrike" spc="-1">
                <a:solidFill>
                  <a:srgbClr val="000000"/>
                </a:solidFill>
                <a:latin typeface="Cantarell"/>
                <a:ea typeface="DejaVu Sans"/>
              </a:rPr>
              <a:t>stretched Beta distribution!</a:t>
            </a:r>
            <a:endParaRPr lang="en" sz="1600" b="0" strike="noStrike" spc="-1">
              <a:solidFill>
                <a:srgbClr val="000000"/>
              </a:solidFill>
              <a:latin typeface="Arial"/>
            </a:endParaRPr>
          </a:p>
          <a:p>
            <a:pPr algn="ctr">
              <a:lnSpc>
                <a:spcPct val="100000"/>
              </a:lnSpc>
            </a:pPr>
            <a:r>
              <a:rPr lang="en-US" sz="1600" b="0" strike="noStrike" spc="-1">
                <a:solidFill>
                  <a:srgbClr val="000000"/>
                </a:solidFill>
                <a:latin typeface="Cantarell"/>
                <a:ea typeface="DejaVu Sans"/>
              </a:rPr>
              <a:t>It is the same as Beta, but then stretched to the domain [-1, 1]</a:t>
            </a:r>
            <a:endParaRPr lang="en" sz="1600" b="0" strike="noStrike" spc="-1">
              <a:solidFill>
                <a:srgbClr val="000000"/>
              </a:solidFill>
              <a:latin typeface="Arial"/>
            </a:endParaRPr>
          </a:p>
        </p:txBody>
      </p:sp>
      <p:pic>
        <p:nvPicPr>
          <p:cNvPr id="466" name="Picture 465"/>
          <p:cNvPicPr/>
          <p:nvPr/>
        </p:nvPicPr>
        <p:blipFill>
          <a:blip r:embed="rId2"/>
          <a:stretch/>
        </p:blipFill>
        <p:spPr>
          <a:xfrm>
            <a:off x="182520" y="2956320"/>
            <a:ext cx="3712320" cy="3712320"/>
          </a:xfrm>
          <a:prstGeom prst="rect">
            <a:avLst/>
          </a:prstGeom>
          <a:ln w="0">
            <a:noFill/>
          </a:ln>
        </p:spPr>
      </p:pic>
      <p:pic>
        <p:nvPicPr>
          <p:cNvPr id="467" name="Picture 466"/>
          <p:cNvPicPr/>
          <p:nvPr/>
        </p:nvPicPr>
        <p:blipFill>
          <a:blip r:embed="rId3"/>
          <a:stretch/>
        </p:blipFill>
        <p:spPr>
          <a:xfrm>
            <a:off x="4236120" y="2956320"/>
            <a:ext cx="3712320" cy="3712320"/>
          </a:xfrm>
          <a:prstGeom prst="rect">
            <a:avLst/>
          </a:prstGeom>
          <a:ln w="0">
            <a:noFill/>
          </a:ln>
        </p:spPr>
      </p:pic>
      <p:pic>
        <p:nvPicPr>
          <p:cNvPr id="468" name="Picture 467"/>
          <p:cNvPicPr/>
          <p:nvPr/>
        </p:nvPicPr>
        <p:blipFill>
          <a:blip r:embed="rId4"/>
          <a:stretch/>
        </p:blipFill>
        <p:spPr>
          <a:xfrm>
            <a:off x="8340120" y="2956320"/>
            <a:ext cx="3712320" cy="371232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CustomShape 89"/>
          <p:cNvSpPr/>
          <p:nvPr/>
        </p:nvSpPr>
        <p:spPr>
          <a:xfrm>
            <a:off x="609120" y="273600"/>
            <a:ext cx="10962360" cy="113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000" b="0" strike="noStrike" spc="-1">
                <a:solidFill>
                  <a:srgbClr val="000000"/>
                </a:solidFill>
                <a:latin typeface="Cantarell"/>
                <a:ea typeface="DejaVu Sans"/>
              </a:rPr>
              <a:t>Bayesian Correlation: Prior Distribution</a:t>
            </a:r>
            <a:endParaRPr lang="en" sz="4000" b="0" strike="noStrike" spc="-1">
              <a:solidFill>
                <a:srgbClr val="000000"/>
              </a:solidFill>
              <a:latin typeface="Arial"/>
            </a:endParaRPr>
          </a:p>
        </p:txBody>
      </p:sp>
      <p:sp>
        <p:nvSpPr>
          <p:cNvPr id="470" name="CustomShape 90"/>
          <p:cNvSpPr/>
          <p:nvPr/>
        </p:nvSpPr>
        <p:spPr>
          <a:xfrm>
            <a:off x="609120" y="1604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471" name="CustomShape 91"/>
          <p:cNvSpPr/>
          <p:nvPr/>
        </p:nvSpPr>
        <p:spPr>
          <a:xfrm>
            <a:off x="609120" y="1856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pic>
        <p:nvPicPr>
          <p:cNvPr id="472" name="Picture 471"/>
          <p:cNvPicPr/>
          <p:nvPr/>
        </p:nvPicPr>
        <p:blipFill>
          <a:blip r:embed="rId2"/>
          <a:stretch/>
        </p:blipFill>
        <p:spPr>
          <a:xfrm>
            <a:off x="182520" y="2668320"/>
            <a:ext cx="3712320" cy="3712320"/>
          </a:xfrm>
          <a:prstGeom prst="rect">
            <a:avLst/>
          </a:prstGeom>
          <a:ln w="0">
            <a:noFill/>
          </a:ln>
        </p:spPr>
      </p:pic>
      <p:pic>
        <p:nvPicPr>
          <p:cNvPr id="473" name="Picture 472"/>
          <p:cNvPicPr/>
          <p:nvPr/>
        </p:nvPicPr>
        <p:blipFill>
          <a:blip r:embed="rId3"/>
          <a:stretch/>
        </p:blipFill>
        <p:spPr>
          <a:xfrm>
            <a:off x="4236120" y="2704320"/>
            <a:ext cx="3712320" cy="3712320"/>
          </a:xfrm>
          <a:prstGeom prst="rect">
            <a:avLst/>
          </a:prstGeom>
          <a:ln w="0">
            <a:noFill/>
          </a:ln>
        </p:spPr>
      </p:pic>
      <p:pic>
        <p:nvPicPr>
          <p:cNvPr id="474" name="Picture 473"/>
          <p:cNvPicPr/>
          <p:nvPr/>
        </p:nvPicPr>
        <p:blipFill>
          <a:blip r:embed="rId4"/>
          <a:stretch/>
        </p:blipFill>
        <p:spPr>
          <a:xfrm>
            <a:off x="8340120" y="2956320"/>
            <a:ext cx="3712320" cy="3712320"/>
          </a:xfrm>
          <a:prstGeom prst="rect">
            <a:avLst/>
          </a:prstGeom>
          <a:ln w="0">
            <a:noFill/>
          </a:ln>
        </p:spPr>
      </p:pic>
      <p:sp>
        <p:nvSpPr>
          <p:cNvPr id="475" name="CustomShape 92"/>
          <p:cNvSpPr/>
          <p:nvPr/>
        </p:nvSpPr>
        <p:spPr>
          <a:xfrm>
            <a:off x="457920" y="1320120"/>
            <a:ext cx="3650040" cy="1142280"/>
          </a:xfrm>
          <a:prstGeom prst="rect">
            <a:avLst/>
          </a:prstGeom>
          <a:solidFill>
            <a:srgbClr val="87D1D1"/>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Cantarell"/>
                <a:ea typeface="DejaVu Sans"/>
              </a:rPr>
              <a:t>A prior distribution that reflects the belief that all values of </a:t>
            </a:r>
            <a:r>
              <a:rPr lang="en-US" sz="1600" b="0" strike="noStrike" spc="-1">
                <a:solidFill>
                  <a:srgbClr val="000000"/>
                </a:solidFill>
                <a:latin typeface="Cantarell"/>
                <a:ea typeface="Arial"/>
              </a:rPr>
              <a:t>ρ</a:t>
            </a:r>
            <a:r>
              <a:rPr lang="en-US" sz="1600" b="0" strike="noStrike" spc="-1">
                <a:solidFill>
                  <a:srgbClr val="000000"/>
                </a:solidFill>
                <a:latin typeface="Cantarell"/>
                <a:ea typeface="DejaVu Sans"/>
              </a:rPr>
              <a:t> are equally plausible, </a:t>
            </a:r>
            <a:r>
              <a:rPr lang="en-US" sz="1600" b="1" strike="noStrike" spc="-1">
                <a:solidFill>
                  <a:srgbClr val="000000"/>
                </a:solidFill>
                <a:latin typeface="Cantarell"/>
                <a:ea typeface="DejaVu Sans"/>
              </a:rPr>
              <a:t>a priori</a:t>
            </a:r>
            <a:r>
              <a:rPr lang="en-US" sz="1600" b="0" strike="noStrike" spc="-1">
                <a:solidFill>
                  <a:srgbClr val="000000"/>
                </a:solidFill>
                <a:latin typeface="Cantarell"/>
                <a:ea typeface="DejaVu Sans"/>
              </a:rPr>
              <a:t>, we call this an </a:t>
            </a:r>
            <a:r>
              <a:rPr lang="en-US" sz="1600" b="0" i="1" strike="noStrike" spc="-1">
                <a:solidFill>
                  <a:srgbClr val="000000"/>
                </a:solidFill>
                <a:latin typeface="Cantarell"/>
                <a:ea typeface="DejaVu Sans"/>
              </a:rPr>
              <a:t>uninformative prior</a:t>
            </a:r>
            <a:endParaRPr lang="en" sz="1600" b="0" strike="noStrike" spc="-1">
              <a:solidFill>
                <a:srgbClr val="000000"/>
              </a:solidFill>
              <a:latin typeface="Arial"/>
            </a:endParaRPr>
          </a:p>
        </p:txBody>
      </p:sp>
      <p:sp>
        <p:nvSpPr>
          <p:cNvPr id="476" name="CustomShape 93"/>
          <p:cNvSpPr/>
          <p:nvPr/>
        </p:nvSpPr>
        <p:spPr>
          <a:xfrm>
            <a:off x="4718880" y="1280160"/>
            <a:ext cx="3283200" cy="1322280"/>
          </a:xfrm>
          <a:prstGeom prst="rect">
            <a:avLst/>
          </a:prstGeom>
          <a:solidFill>
            <a:srgbClr val="ADD58A"/>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Cantarell"/>
                <a:ea typeface="AR PL SungtiL GB"/>
              </a:rPr>
              <a:t>A prior distribution that reflects the belief that values of </a:t>
            </a:r>
            <a:r>
              <a:rPr lang="en-US" sz="1600" b="0" strike="noStrike" spc="-1">
                <a:solidFill>
                  <a:srgbClr val="000000"/>
                </a:solidFill>
                <a:latin typeface="Cantarell"/>
                <a:ea typeface="Arial"/>
              </a:rPr>
              <a:t>ρ</a:t>
            </a:r>
            <a:r>
              <a:rPr lang="en-US" sz="1600" b="0" strike="noStrike" spc="-1">
                <a:solidFill>
                  <a:srgbClr val="000000"/>
                </a:solidFill>
                <a:latin typeface="Cantarell"/>
                <a:ea typeface="AR PL SungtiL GB"/>
              </a:rPr>
              <a:t> close to 0 are more plausible (i.e., the correlation will be around 0 or not be very strong), </a:t>
            </a:r>
            <a:r>
              <a:rPr lang="en-US" sz="1600" b="1" strike="noStrike" spc="-1">
                <a:solidFill>
                  <a:srgbClr val="000000"/>
                </a:solidFill>
                <a:latin typeface="Cantarell"/>
                <a:ea typeface="AR PL SungtiL GB"/>
              </a:rPr>
              <a:t>a priori</a:t>
            </a:r>
            <a:endParaRPr lang="en" sz="1600" b="0" strike="noStrike" spc="-1">
              <a:solidFill>
                <a:srgbClr val="000000"/>
              </a:solidFill>
              <a:latin typeface="Arial"/>
            </a:endParaRPr>
          </a:p>
        </p:txBody>
      </p:sp>
      <p:sp>
        <p:nvSpPr>
          <p:cNvPr id="477" name="CustomShape 94"/>
          <p:cNvSpPr/>
          <p:nvPr/>
        </p:nvSpPr>
        <p:spPr>
          <a:xfrm>
            <a:off x="8777880" y="1339560"/>
            <a:ext cx="3283200" cy="1610280"/>
          </a:xfrm>
          <a:prstGeom prst="rect">
            <a:avLst/>
          </a:prstGeom>
          <a:solidFill>
            <a:srgbClr val="FCC79B"/>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Cantarell"/>
                <a:ea typeface="AR PL SungtiL GB"/>
              </a:rPr>
              <a:t>A prior distribution that reflects the belief that only positive values of </a:t>
            </a:r>
            <a:r>
              <a:rPr lang="en-US" sz="1600" b="0" strike="noStrike" spc="-1">
                <a:solidFill>
                  <a:srgbClr val="000000"/>
                </a:solidFill>
                <a:latin typeface="Cantarell"/>
                <a:ea typeface="Arial"/>
              </a:rPr>
              <a:t>ρ</a:t>
            </a:r>
            <a:r>
              <a:rPr lang="en-US" sz="1600" b="0" strike="noStrike" spc="-1">
                <a:solidFill>
                  <a:srgbClr val="000000"/>
                </a:solidFill>
                <a:latin typeface="Cantarell"/>
                <a:ea typeface="AR PL SungtiL GB"/>
              </a:rPr>
              <a:t> are possible and that those </a:t>
            </a:r>
            <a:r>
              <a:rPr lang="en-US" sz="1600" b="0" strike="noStrike" spc="-1">
                <a:solidFill>
                  <a:srgbClr val="000000"/>
                </a:solidFill>
                <a:latin typeface="Cantarell"/>
                <a:ea typeface="DejaVu Sans"/>
              </a:rPr>
              <a:t>values of </a:t>
            </a:r>
            <a:r>
              <a:rPr lang="en-US" sz="1600" b="0" strike="noStrike" spc="-1">
                <a:solidFill>
                  <a:srgbClr val="000000"/>
                </a:solidFill>
                <a:latin typeface="Cantarell"/>
                <a:ea typeface="Arial"/>
              </a:rPr>
              <a:t>ρ</a:t>
            </a:r>
            <a:r>
              <a:rPr lang="en-US" sz="1600" b="0" strike="noStrike" spc="-1">
                <a:solidFill>
                  <a:srgbClr val="000000"/>
                </a:solidFill>
                <a:latin typeface="Cantarell"/>
                <a:ea typeface="DejaVu Sans"/>
              </a:rPr>
              <a:t> are equally plausible </a:t>
            </a:r>
            <a:r>
              <a:rPr lang="en-US" sz="1600" b="0" strike="noStrike" spc="-1">
                <a:solidFill>
                  <a:srgbClr val="000000"/>
                </a:solidFill>
                <a:latin typeface="Cantarell"/>
                <a:ea typeface="AR PL SungtiL GB"/>
              </a:rPr>
              <a:t>(i.e., there will be a positive correlation), </a:t>
            </a:r>
            <a:r>
              <a:rPr lang="en-US" sz="1600" b="1" strike="noStrike" spc="-1">
                <a:solidFill>
                  <a:srgbClr val="000000"/>
                </a:solidFill>
                <a:latin typeface="Cantarell"/>
                <a:ea typeface="AR PL SungtiL GB"/>
              </a:rPr>
              <a:t>a priori</a:t>
            </a:r>
            <a:endParaRPr lang="en" sz="1600" b="0" strike="noStrike" spc="-1">
              <a:solidFill>
                <a:srgbClr val="000000"/>
              </a:solidFill>
              <a:latin typeface="Arial"/>
            </a:endParaRPr>
          </a:p>
        </p:txBody>
      </p:sp>
      <p:pic>
        <p:nvPicPr>
          <p:cNvPr id="478" name="Picture 477"/>
          <p:cNvPicPr/>
          <p:nvPr/>
        </p:nvPicPr>
        <p:blipFill>
          <a:blip r:embed="rId5"/>
          <a:stretch/>
        </p:blipFill>
        <p:spPr>
          <a:xfrm>
            <a:off x="1211760" y="6312240"/>
            <a:ext cx="1981800" cy="432360"/>
          </a:xfrm>
          <a:prstGeom prst="rect">
            <a:avLst/>
          </a:prstGeom>
          <a:ln w="0">
            <a:noFill/>
          </a:ln>
        </p:spPr>
      </p:pic>
      <p:pic>
        <p:nvPicPr>
          <p:cNvPr id="479" name="Picture 478"/>
          <p:cNvPicPr/>
          <p:nvPr/>
        </p:nvPicPr>
        <p:blipFill>
          <a:blip r:embed="rId5"/>
          <a:stretch/>
        </p:blipFill>
        <p:spPr>
          <a:xfrm>
            <a:off x="5352120" y="6312600"/>
            <a:ext cx="1981800" cy="432360"/>
          </a:xfrm>
          <a:prstGeom prst="rect">
            <a:avLst/>
          </a:prstGeom>
          <a:ln w="0">
            <a:noFill/>
          </a:ln>
        </p:spPr>
      </p:pic>
      <p:pic>
        <p:nvPicPr>
          <p:cNvPr id="480" name="Picture 479"/>
          <p:cNvPicPr/>
          <p:nvPr/>
        </p:nvPicPr>
        <p:blipFill>
          <a:blip r:embed="rId6"/>
          <a:stretch/>
        </p:blipFill>
        <p:spPr>
          <a:xfrm>
            <a:off x="9433800" y="6377760"/>
            <a:ext cx="2014560" cy="42012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76"/>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47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fill="hold" nodeType="clickEffect">
                                  <p:stCondLst>
                                    <p:cond delay="0"/>
                                  </p:stCondLst>
                                  <p:childTnLst>
                                    <p:set>
                                      <p:cBhvr>
                                        <p:cTn id="16" dur="1" fill="hold">
                                          <p:stCondLst>
                                            <p:cond delay="0"/>
                                          </p:stCondLst>
                                        </p:cTn>
                                        <p:tgtEl>
                                          <p:spTgt spid="477"/>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4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CustomShape 95"/>
          <p:cNvSpPr/>
          <p:nvPr/>
        </p:nvSpPr>
        <p:spPr>
          <a:xfrm>
            <a:off x="609120" y="273600"/>
            <a:ext cx="10962360" cy="113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000000"/>
                </a:solidFill>
                <a:latin typeface="Cantarell"/>
                <a:ea typeface="DejaVu Sans"/>
              </a:rPr>
              <a:t>Bayesian Correlation: Data</a:t>
            </a:r>
            <a:endParaRPr lang="en" sz="4400" b="0" strike="noStrike" spc="-1">
              <a:solidFill>
                <a:srgbClr val="000000"/>
              </a:solidFill>
              <a:latin typeface="Arial"/>
            </a:endParaRPr>
          </a:p>
        </p:txBody>
      </p:sp>
      <p:sp>
        <p:nvSpPr>
          <p:cNvPr id="482" name="CustomShape 96"/>
          <p:cNvSpPr/>
          <p:nvPr/>
        </p:nvSpPr>
        <p:spPr>
          <a:xfrm>
            <a:off x="609120" y="1604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483" name="CustomShape 97"/>
          <p:cNvSpPr/>
          <p:nvPr/>
        </p:nvSpPr>
        <p:spPr>
          <a:xfrm>
            <a:off x="609120" y="1856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pic>
        <p:nvPicPr>
          <p:cNvPr id="484" name="Picture 483"/>
          <p:cNvPicPr/>
          <p:nvPr/>
        </p:nvPicPr>
        <p:blipFill>
          <a:blip r:embed="rId2"/>
          <a:stretch/>
        </p:blipFill>
        <p:spPr>
          <a:xfrm>
            <a:off x="2666880" y="1646280"/>
            <a:ext cx="6850800" cy="4565160"/>
          </a:xfrm>
          <a:prstGeom prst="rect">
            <a:avLst/>
          </a:prstGeom>
          <a:ln w="0">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CustomShape 98"/>
          <p:cNvSpPr/>
          <p:nvPr/>
        </p:nvSpPr>
        <p:spPr>
          <a:xfrm>
            <a:off x="609120" y="273600"/>
            <a:ext cx="10962360" cy="113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000000"/>
                </a:solidFill>
                <a:latin typeface="Cantarell"/>
                <a:ea typeface="DejaVu Sans"/>
              </a:rPr>
              <a:t>Bayesian Correlation: Data</a:t>
            </a:r>
            <a:endParaRPr lang="en" sz="4400" b="0" strike="noStrike" spc="-1">
              <a:solidFill>
                <a:srgbClr val="000000"/>
              </a:solidFill>
              <a:latin typeface="Arial"/>
            </a:endParaRPr>
          </a:p>
        </p:txBody>
      </p:sp>
      <p:sp>
        <p:nvSpPr>
          <p:cNvPr id="486" name="CustomShape 99"/>
          <p:cNvSpPr/>
          <p:nvPr/>
        </p:nvSpPr>
        <p:spPr>
          <a:xfrm>
            <a:off x="609120" y="1604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487" name="CustomShape 100"/>
          <p:cNvSpPr/>
          <p:nvPr/>
        </p:nvSpPr>
        <p:spPr>
          <a:xfrm>
            <a:off x="609120" y="1856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pic>
        <p:nvPicPr>
          <p:cNvPr id="488" name="Picture 487"/>
          <p:cNvPicPr/>
          <p:nvPr/>
        </p:nvPicPr>
        <p:blipFill>
          <a:blip r:embed="rId2"/>
          <a:stretch/>
        </p:blipFill>
        <p:spPr>
          <a:xfrm>
            <a:off x="2666880" y="1646280"/>
            <a:ext cx="6850800" cy="4565160"/>
          </a:xfrm>
          <a:prstGeom prst="rect">
            <a:avLst/>
          </a:prstGeom>
          <a:ln w="0">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CustomShape 101"/>
          <p:cNvSpPr/>
          <p:nvPr/>
        </p:nvSpPr>
        <p:spPr>
          <a:xfrm>
            <a:off x="609120" y="273600"/>
            <a:ext cx="10962360" cy="113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000000"/>
                </a:solidFill>
                <a:latin typeface="Cantarell"/>
                <a:ea typeface="DejaVu Sans"/>
              </a:rPr>
              <a:t>Bayesian Correlation: Likelihood</a:t>
            </a:r>
            <a:endParaRPr lang="en" sz="4400" b="0" strike="noStrike" spc="-1">
              <a:solidFill>
                <a:srgbClr val="000000"/>
              </a:solidFill>
              <a:latin typeface="Arial"/>
            </a:endParaRPr>
          </a:p>
        </p:txBody>
      </p:sp>
      <p:sp>
        <p:nvSpPr>
          <p:cNvPr id="490" name="CustomShape 102"/>
          <p:cNvSpPr/>
          <p:nvPr/>
        </p:nvSpPr>
        <p:spPr>
          <a:xfrm>
            <a:off x="609120" y="1604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491" name="CustomShape 103"/>
          <p:cNvSpPr/>
          <p:nvPr/>
        </p:nvSpPr>
        <p:spPr>
          <a:xfrm>
            <a:off x="609120" y="1856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pic>
        <p:nvPicPr>
          <p:cNvPr id="492" name="Picture 491"/>
          <p:cNvPicPr/>
          <p:nvPr/>
        </p:nvPicPr>
        <p:blipFill>
          <a:blip r:embed="rId2"/>
          <a:stretch/>
        </p:blipFill>
        <p:spPr>
          <a:xfrm>
            <a:off x="4394520" y="1604520"/>
            <a:ext cx="3395880" cy="697320"/>
          </a:xfrm>
          <a:prstGeom prst="rect">
            <a:avLst/>
          </a:prstGeom>
          <a:ln w="0">
            <a:noFill/>
          </a:ln>
        </p:spPr>
      </p:pic>
      <p:pic>
        <p:nvPicPr>
          <p:cNvPr id="493" name="Picture 492"/>
          <p:cNvPicPr/>
          <p:nvPr/>
        </p:nvPicPr>
        <p:blipFill>
          <a:blip r:embed="rId3"/>
          <a:stretch/>
        </p:blipFill>
        <p:spPr>
          <a:xfrm>
            <a:off x="779760" y="2489040"/>
            <a:ext cx="6850800" cy="4565160"/>
          </a:xfrm>
          <a:prstGeom prst="rect">
            <a:avLst/>
          </a:prstGeom>
          <a:ln w="0">
            <a:noFill/>
          </a:ln>
        </p:spPr>
      </p:pic>
      <p:sp>
        <p:nvSpPr>
          <p:cNvPr id="494" name="CustomShape 104"/>
          <p:cNvSpPr/>
          <p:nvPr/>
        </p:nvSpPr>
        <p:spPr>
          <a:xfrm>
            <a:off x="7223400" y="3657600"/>
            <a:ext cx="4748400" cy="1273680"/>
          </a:xfrm>
          <a:prstGeom prst="rect">
            <a:avLst/>
          </a:prstGeom>
          <a:solidFill>
            <a:srgbClr val="C2E0AE"/>
          </a:solidFill>
          <a:ln w="57240">
            <a:solidFill>
              <a:srgbClr val="00A65D"/>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800" b="0" strike="noStrike" spc="-1">
                <a:solidFill>
                  <a:srgbClr val="000000"/>
                </a:solidFill>
                <a:latin typeface="Cantarell"/>
                <a:ea typeface="DejaVu Sans"/>
              </a:rPr>
              <a:t>We see that the data are likely for values of </a:t>
            </a:r>
            <a:r>
              <a:rPr lang="en-US" sz="1600" b="0" strike="noStrike" spc="-1">
                <a:solidFill>
                  <a:srgbClr val="000000"/>
                </a:solidFill>
                <a:latin typeface="Cantarell"/>
                <a:ea typeface="Arial"/>
              </a:rPr>
              <a:t>ρ close to 0.5. </a:t>
            </a:r>
            <a:r>
              <a:rPr lang="en-US" sz="1800" b="0" strike="noStrike" spc="-1">
                <a:solidFill>
                  <a:srgbClr val="000000"/>
                </a:solidFill>
                <a:latin typeface="Cantarell"/>
                <a:ea typeface="DejaVu Sans"/>
              </a:rPr>
              <a:t> </a:t>
            </a:r>
            <a:endParaRPr lang="en" sz="1800" b="0" strike="noStrike" spc="-1">
              <a:solidFill>
                <a:srgbClr val="000000"/>
              </a:solidFill>
              <a:latin typeface="Arial"/>
            </a:endParaRPr>
          </a:p>
          <a:p>
            <a:pPr algn="ctr">
              <a:lnSpc>
                <a:spcPct val="100000"/>
              </a:lnSpc>
            </a:pPr>
            <a:r>
              <a:rPr lang="en-US" sz="1600" b="0" strike="noStrike" spc="-1">
                <a:solidFill>
                  <a:srgbClr val="000000"/>
                </a:solidFill>
                <a:latin typeface="Cantarell"/>
                <a:ea typeface="DejaVu Sans"/>
              </a:rPr>
              <a:t>This makes sense, because the observed correlation (i.e., the data) is equal to 0.485!</a:t>
            </a:r>
            <a:endParaRPr lang="en" sz="1600" b="0" strike="noStrike" spc="-1">
              <a:solidFill>
                <a:srgbClr val="000000"/>
              </a:solidFill>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CustomShape 105"/>
          <p:cNvSpPr/>
          <p:nvPr/>
        </p:nvSpPr>
        <p:spPr>
          <a:xfrm>
            <a:off x="609120" y="273600"/>
            <a:ext cx="10962360" cy="113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000000"/>
                </a:solidFill>
                <a:latin typeface="Cantarell"/>
                <a:ea typeface="DejaVu Sans"/>
              </a:rPr>
              <a:t>Bayesian Correlation: Likelihood</a:t>
            </a:r>
            <a:endParaRPr lang="en" sz="4400" b="0" strike="noStrike" spc="-1">
              <a:solidFill>
                <a:srgbClr val="000000"/>
              </a:solidFill>
              <a:latin typeface="Arial"/>
            </a:endParaRPr>
          </a:p>
        </p:txBody>
      </p:sp>
      <p:sp>
        <p:nvSpPr>
          <p:cNvPr id="496" name="CustomShape 106"/>
          <p:cNvSpPr/>
          <p:nvPr/>
        </p:nvSpPr>
        <p:spPr>
          <a:xfrm>
            <a:off x="609120" y="1604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497" name="CustomShape 107"/>
          <p:cNvSpPr/>
          <p:nvPr/>
        </p:nvSpPr>
        <p:spPr>
          <a:xfrm>
            <a:off x="609120" y="1856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pic>
        <p:nvPicPr>
          <p:cNvPr id="498" name="Picture 497"/>
          <p:cNvPicPr/>
          <p:nvPr/>
        </p:nvPicPr>
        <p:blipFill>
          <a:blip r:embed="rId2"/>
          <a:stretch/>
        </p:blipFill>
        <p:spPr>
          <a:xfrm>
            <a:off x="4394520" y="1604520"/>
            <a:ext cx="3395880" cy="697320"/>
          </a:xfrm>
          <a:prstGeom prst="rect">
            <a:avLst/>
          </a:prstGeom>
          <a:ln w="0">
            <a:noFill/>
          </a:ln>
        </p:spPr>
      </p:pic>
      <p:pic>
        <p:nvPicPr>
          <p:cNvPr id="499" name="Picture 498"/>
          <p:cNvPicPr/>
          <p:nvPr/>
        </p:nvPicPr>
        <p:blipFill>
          <a:blip r:embed="rId3"/>
          <a:stretch/>
        </p:blipFill>
        <p:spPr>
          <a:xfrm>
            <a:off x="779400" y="2488680"/>
            <a:ext cx="6850800" cy="4565160"/>
          </a:xfrm>
          <a:prstGeom prst="rect">
            <a:avLst/>
          </a:prstGeom>
          <a:ln w="0">
            <a:noFill/>
          </a:ln>
        </p:spPr>
      </p:pic>
      <p:grpSp>
        <p:nvGrpSpPr>
          <p:cNvPr id="500" name="Group 17"/>
          <p:cNvGrpSpPr/>
          <p:nvPr/>
        </p:nvGrpSpPr>
        <p:grpSpPr>
          <a:xfrm>
            <a:off x="7392600" y="4937760"/>
            <a:ext cx="4399920" cy="631800"/>
            <a:chOff x="7392600" y="4937760"/>
            <a:chExt cx="4399920" cy="631800"/>
          </a:xfrm>
        </p:grpSpPr>
        <p:sp>
          <p:nvSpPr>
            <p:cNvPr id="501" name="Line 30"/>
            <p:cNvSpPr/>
            <p:nvPr/>
          </p:nvSpPr>
          <p:spPr>
            <a:xfrm flipH="1">
              <a:off x="7392600" y="5212080"/>
              <a:ext cx="1097280" cy="360"/>
            </a:xfrm>
            <a:prstGeom prst="line">
              <a:avLst/>
            </a:prstGeom>
            <a:ln w="57240">
              <a:solidFill>
                <a:srgbClr val="A3238E"/>
              </a:solidFill>
              <a:round/>
              <a:tailEnd type="triangle" w="med" len="med"/>
            </a:ln>
          </p:spPr>
          <p:style>
            <a:lnRef idx="0">
              <a:scrgbClr r="0" g="0" b="0"/>
            </a:lnRef>
            <a:fillRef idx="0">
              <a:scrgbClr r="0" g="0" b="0"/>
            </a:fillRef>
            <a:effectRef idx="0">
              <a:scrgbClr r="0" g="0" b="0"/>
            </a:effectRef>
            <a:fontRef idx="minor"/>
          </p:style>
          <p:txBody>
            <a:bodyPr lIns="90000" tIns="-44640" rIns="90000" bIns="-44640" anchor="t" anchorCtr="1">
              <a:noAutofit/>
            </a:bodyPr>
            <a:lstStyle/>
            <a:p>
              <a:endParaRPr lang="en" sz="1800" b="0" strike="noStrike" spc="-1">
                <a:solidFill>
                  <a:srgbClr val="000000"/>
                </a:solidFill>
                <a:latin typeface="Arial"/>
              </a:endParaRPr>
            </a:p>
          </p:txBody>
        </p:sp>
        <p:sp>
          <p:nvSpPr>
            <p:cNvPr id="502" name="CustomShape 108"/>
            <p:cNvSpPr/>
            <p:nvPr/>
          </p:nvSpPr>
          <p:spPr>
            <a:xfrm>
              <a:off x="8509320" y="4937760"/>
              <a:ext cx="3283200" cy="631800"/>
            </a:xfrm>
            <a:prstGeom prst="rect">
              <a:avLst/>
            </a:prstGeom>
            <a:solidFill>
              <a:srgbClr val="ADD58A"/>
            </a:solidFill>
            <a:ln w="57240">
              <a:solidFill>
                <a:srgbClr val="A3238E"/>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Cantarell"/>
                  <a:ea typeface="AR PL SungtiL GB"/>
                </a:rPr>
                <a:t>The </a:t>
              </a:r>
              <a:r>
                <a:rPr lang="en-US" sz="1600" b="1" strike="noStrike" spc="-1">
                  <a:solidFill>
                    <a:srgbClr val="000000"/>
                  </a:solidFill>
                  <a:latin typeface="Cantarell"/>
                  <a:ea typeface="AR PL SungtiL GB"/>
                </a:rPr>
                <a:t>marginal likelihood</a:t>
              </a:r>
              <a:r>
                <a:rPr lang="en-US" sz="1600" b="0" strike="noStrike" spc="-1">
                  <a:solidFill>
                    <a:srgbClr val="000000"/>
                  </a:solidFill>
                  <a:latin typeface="Cantarell"/>
                  <a:ea typeface="AR PL SungtiL GB"/>
                </a:rPr>
                <a:t>, across all values of </a:t>
              </a:r>
              <a:r>
                <a:rPr lang="en-US" sz="1600" b="0" strike="noStrike" spc="-1">
                  <a:solidFill>
                    <a:srgbClr val="000000"/>
                  </a:solidFill>
                  <a:latin typeface="Cantarell"/>
                  <a:ea typeface="Arial"/>
                </a:rPr>
                <a:t>ρ</a:t>
              </a:r>
              <a:endParaRPr lang="en" sz="1600" b="0" strike="noStrike" spc="-1">
                <a:solidFill>
                  <a:srgbClr val="000000"/>
                </a:solidFill>
                <a:latin typeface="Arial"/>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CustomShape 109"/>
          <p:cNvSpPr/>
          <p:nvPr/>
        </p:nvSpPr>
        <p:spPr>
          <a:xfrm>
            <a:off x="609120" y="273600"/>
            <a:ext cx="10962360" cy="113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3600" b="0" strike="noStrike" spc="-1">
                <a:solidFill>
                  <a:srgbClr val="000000"/>
                </a:solidFill>
                <a:latin typeface="Cantarell"/>
                <a:ea typeface="DejaVu Sans"/>
              </a:rPr>
              <a:t>Bayesian Correlation: Posterior Distribution</a:t>
            </a:r>
            <a:endParaRPr lang="en" sz="3600" b="0" strike="noStrike" spc="-1">
              <a:solidFill>
                <a:srgbClr val="000000"/>
              </a:solidFill>
              <a:latin typeface="Arial"/>
            </a:endParaRPr>
          </a:p>
        </p:txBody>
      </p:sp>
      <p:sp>
        <p:nvSpPr>
          <p:cNvPr id="504" name="CustomShape 110"/>
          <p:cNvSpPr/>
          <p:nvPr/>
        </p:nvSpPr>
        <p:spPr>
          <a:xfrm>
            <a:off x="609120" y="1604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505" name="CustomShape 111"/>
          <p:cNvSpPr/>
          <p:nvPr/>
        </p:nvSpPr>
        <p:spPr>
          <a:xfrm>
            <a:off x="609120" y="1856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pic>
        <p:nvPicPr>
          <p:cNvPr id="506" name="Picture 505"/>
          <p:cNvPicPr/>
          <p:nvPr/>
        </p:nvPicPr>
        <p:blipFill>
          <a:blip r:embed="rId2"/>
          <a:srcRect t="24208"/>
          <a:stretch/>
        </p:blipFill>
        <p:spPr>
          <a:xfrm>
            <a:off x="3145680" y="2834640"/>
            <a:ext cx="6722640" cy="3843000"/>
          </a:xfrm>
          <a:prstGeom prst="rect">
            <a:avLst/>
          </a:prstGeom>
          <a:ln w="0">
            <a:noFill/>
          </a:ln>
        </p:spPr>
      </p:pic>
      <p:pic>
        <p:nvPicPr>
          <p:cNvPr id="507" name="Picture 506"/>
          <p:cNvPicPr/>
          <p:nvPr/>
        </p:nvPicPr>
        <p:blipFill>
          <a:blip r:embed="rId3"/>
          <a:stretch/>
        </p:blipFill>
        <p:spPr>
          <a:xfrm>
            <a:off x="4739760" y="1725120"/>
            <a:ext cx="2705040" cy="554400"/>
          </a:xfrm>
          <a:prstGeom prst="rect">
            <a:avLst/>
          </a:prstGeom>
          <a:ln w="0">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CustomShape 112"/>
          <p:cNvSpPr/>
          <p:nvPr/>
        </p:nvSpPr>
        <p:spPr>
          <a:xfrm>
            <a:off x="609120" y="273600"/>
            <a:ext cx="10962360" cy="113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3600" b="0" strike="noStrike" spc="-1">
                <a:solidFill>
                  <a:srgbClr val="000000"/>
                </a:solidFill>
                <a:latin typeface="Cantarell"/>
                <a:ea typeface="DejaVu Sans"/>
              </a:rPr>
              <a:t>Bayesian Correlation: Posterior Distribution</a:t>
            </a:r>
            <a:endParaRPr lang="en" sz="3600" b="0" strike="noStrike" spc="-1">
              <a:solidFill>
                <a:srgbClr val="000000"/>
              </a:solidFill>
              <a:latin typeface="Arial"/>
            </a:endParaRPr>
          </a:p>
        </p:txBody>
      </p:sp>
      <p:sp>
        <p:nvSpPr>
          <p:cNvPr id="509" name="CustomShape 113"/>
          <p:cNvSpPr/>
          <p:nvPr/>
        </p:nvSpPr>
        <p:spPr>
          <a:xfrm>
            <a:off x="609120" y="1604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510" name="CustomShape 114"/>
          <p:cNvSpPr/>
          <p:nvPr/>
        </p:nvSpPr>
        <p:spPr>
          <a:xfrm>
            <a:off x="609120" y="1856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pic>
        <p:nvPicPr>
          <p:cNvPr id="511" name="Picture 510"/>
          <p:cNvPicPr/>
          <p:nvPr/>
        </p:nvPicPr>
        <p:blipFill>
          <a:blip r:embed="rId2"/>
          <a:stretch/>
        </p:blipFill>
        <p:spPr>
          <a:xfrm>
            <a:off x="3145680" y="1604520"/>
            <a:ext cx="6722640" cy="5073120"/>
          </a:xfrm>
          <a:prstGeom prst="rect">
            <a:avLst/>
          </a:prstGeom>
          <a:ln w="0">
            <a:noFill/>
          </a:ln>
        </p:spPr>
      </p:pic>
      <p:sp>
        <p:nvSpPr>
          <p:cNvPr id="512" name="CustomShape 115"/>
          <p:cNvSpPr/>
          <p:nvPr/>
        </p:nvSpPr>
        <p:spPr>
          <a:xfrm>
            <a:off x="4205880" y="1828800"/>
            <a:ext cx="2370960" cy="1182240"/>
          </a:xfrm>
          <a:prstGeom prst="rect">
            <a:avLst/>
          </a:prstGeom>
          <a:solidFill>
            <a:srgbClr val="FFFFFF"/>
          </a:solidFill>
          <a:ln w="0">
            <a:solidFill>
              <a:srgbClr val="FFFFFF"/>
            </a:solid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513" name="CustomShape 116"/>
          <p:cNvSpPr/>
          <p:nvPr/>
        </p:nvSpPr>
        <p:spPr>
          <a:xfrm>
            <a:off x="8632371" y="2651760"/>
            <a:ext cx="3554709" cy="949680"/>
          </a:xfrm>
          <a:prstGeom prst="rect">
            <a:avLst/>
          </a:prstGeom>
          <a:solidFill>
            <a:srgbClr val="FEDCC6"/>
          </a:solidFill>
          <a:ln w="57240">
            <a:solidFill>
              <a:srgbClr val="00A65D"/>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1" strike="noStrike" spc="-1">
                <a:solidFill>
                  <a:srgbClr val="000000"/>
                </a:solidFill>
                <a:latin typeface="Cantarell"/>
                <a:ea typeface="DejaVu Sans"/>
              </a:rPr>
              <a:t>95% Credible interval:</a:t>
            </a:r>
            <a:r>
              <a:rPr lang="en-US" sz="1600" b="0" strike="noStrike" spc="-1">
                <a:solidFill>
                  <a:srgbClr val="000000"/>
                </a:solidFill>
                <a:latin typeface="Cantarell"/>
                <a:ea typeface="DejaVu Sans"/>
              </a:rPr>
              <a:t> </a:t>
            </a:r>
            <a:endParaRPr lang="en" sz="1600" b="0" strike="noStrike" spc="-1">
              <a:solidFill>
                <a:srgbClr val="000000"/>
              </a:solidFill>
              <a:latin typeface="Arial"/>
            </a:endParaRPr>
          </a:p>
          <a:p>
            <a:pPr algn="ctr">
              <a:lnSpc>
                <a:spcPct val="100000"/>
              </a:lnSpc>
            </a:pPr>
            <a:r>
              <a:rPr lang="en-US" sz="1600" b="0" strike="noStrike" spc="-1">
                <a:solidFill>
                  <a:srgbClr val="000000"/>
                </a:solidFill>
                <a:latin typeface="Cantarell"/>
                <a:ea typeface="DejaVu Sans"/>
              </a:rPr>
              <a:t>95% probability that </a:t>
            </a:r>
            <a:r>
              <a:rPr lang="en-US" sz="1600" b="0" strike="noStrike" spc="-1">
                <a:solidFill>
                  <a:srgbClr val="000000"/>
                </a:solidFill>
                <a:latin typeface="Cantarell"/>
                <a:ea typeface="Arial"/>
              </a:rPr>
              <a:t>ρ</a:t>
            </a:r>
            <a:r>
              <a:rPr lang="en-US" sz="1600" b="0" strike="noStrike" spc="-1">
                <a:solidFill>
                  <a:srgbClr val="000000"/>
                </a:solidFill>
                <a:latin typeface="Cantarell"/>
                <a:ea typeface="DejaVu Sans"/>
              </a:rPr>
              <a:t> is between -0.046 and 0.764, under this model</a:t>
            </a:r>
            <a:endParaRPr lang="en" sz="1600" b="0" strike="noStrike" spc="-1">
              <a:solidFill>
                <a:srgbClr val="000000"/>
              </a:solidFill>
              <a:latin typeface="Arial"/>
            </a:endParaRPr>
          </a:p>
        </p:txBody>
      </p:sp>
      <p:sp>
        <p:nvSpPr>
          <p:cNvPr id="514" name="CustomShape 117"/>
          <p:cNvSpPr/>
          <p:nvPr/>
        </p:nvSpPr>
        <p:spPr>
          <a:xfrm>
            <a:off x="3907971" y="1330200"/>
            <a:ext cx="3583629" cy="949680"/>
          </a:xfrm>
          <a:prstGeom prst="rect">
            <a:avLst/>
          </a:prstGeom>
          <a:solidFill>
            <a:srgbClr val="FEDCC6"/>
          </a:solidFill>
          <a:ln w="57240">
            <a:solidFill>
              <a:srgbClr val="00A65D"/>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1" strike="noStrike" spc="-1">
                <a:solidFill>
                  <a:srgbClr val="000000"/>
                </a:solidFill>
                <a:latin typeface="Cantarell"/>
                <a:ea typeface="DejaVu Sans"/>
              </a:rPr>
              <a:t>Median:</a:t>
            </a:r>
            <a:endParaRPr lang="en" sz="1600" b="0" strike="noStrike" spc="-1">
              <a:solidFill>
                <a:srgbClr val="000000"/>
              </a:solidFill>
              <a:latin typeface="Arial"/>
            </a:endParaRPr>
          </a:p>
          <a:p>
            <a:pPr algn="ctr">
              <a:lnSpc>
                <a:spcPct val="100000"/>
              </a:lnSpc>
            </a:pPr>
            <a:r>
              <a:rPr lang="en-US" sz="1600" b="0" strike="noStrike" spc="-1">
                <a:solidFill>
                  <a:srgbClr val="000000"/>
                </a:solidFill>
                <a:latin typeface="Cantarell"/>
                <a:ea typeface="DejaVu Sans"/>
              </a:rPr>
              <a:t>50% probability that </a:t>
            </a:r>
            <a:r>
              <a:rPr lang="en-US" sz="1600" b="0" strike="noStrike" spc="-1">
                <a:solidFill>
                  <a:srgbClr val="000000"/>
                </a:solidFill>
                <a:latin typeface="Cantarell"/>
                <a:ea typeface="Arial"/>
              </a:rPr>
              <a:t>ρ</a:t>
            </a:r>
            <a:r>
              <a:rPr lang="en-US" sz="1600" b="0" strike="noStrike" spc="-1">
                <a:solidFill>
                  <a:srgbClr val="000000"/>
                </a:solidFill>
                <a:latin typeface="Cantarell"/>
                <a:ea typeface="DejaVu Sans"/>
              </a:rPr>
              <a:t> is equal to or lower than 0.416, under this model</a:t>
            </a:r>
            <a:endParaRPr lang="en" sz="1600" b="0" strike="noStrike" spc="-1">
              <a:solidFill>
                <a:srgbClr val="000000"/>
              </a:solidFill>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CustomShape 118"/>
          <p:cNvSpPr/>
          <p:nvPr/>
        </p:nvSpPr>
        <p:spPr>
          <a:xfrm>
            <a:off x="609120" y="273600"/>
            <a:ext cx="10962360" cy="113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000000"/>
                </a:solidFill>
                <a:latin typeface="Cantarell"/>
                <a:ea typeface="DejaVu Sans"/>
              </a:rPr>
              <a:t>Bayesian Correlation: Bayes Factor</a:t>
            </a:r>
            <a:endParaRPr lang="en" sz="4400" b="0" strike="noStrike" spc="-1">
              <a:solidFill>
                <a:srgbClr val="000000"/>
              </a:solidFill>
              <a:latin typeface="Arial"/>
            </a:endParaRPr>
          </a:p>
        </p:txBody>
      </p:sp>
      <p:sp>
        <p:nvSpPr>
          <p:cNvPr id="516" name="CustomShape 119"/>
          <p:cNvSpPr/>
          <p:nvPr/>
        </p:nvSpPr>
        <p:spPr>
          <a:xfrm>
            <a:off x="609120" y="1604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517" name="CustomShape 120"/>
          <p:cNvSpPr/>
          <p:nvPr/>
        </p:nvSpPr>
        <p:spPr>
          <a:xfrm>
            <a:off x="609120" y="1856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pic>
        <p:nvPicPr>
          <p:cNvPr id="518" name="Picture 517"/>
          <p:cNvPicPr/>
          <p:nvPr/>
        </p:nvPicPr>
        <p:blipFill>
          <a:blip r:embed="rId2"/>
          <a:stretch/>
        </p:blipFill>
        <p:spPr>
          <a:xfrm>
            <a:off x="3145680" y="1604520"/>
            <a:ext cx="6722640" cy="5073120"/>
          </a:xfrm>
          <a:prstGeom prst="rect">
            <a:avLst/>
          </a:prstGeom>
          <a:ln w="0">
            <a:noFill/>
          </a:ln>
        </p:spPr>
      </p:pic>
      <p:sp>
        <p:nvSpPr>
          <p:cNvPr id="519" name="CustomShape 121"/>
          <p:cNvSpPr/>
          <p:nvPr/>
        </p:nvSpPr>
        <p:spPr>
          <a:xfrm>
            <a:off x="182520" y="4846320"/>
            <a:ext cx="4748400" cy="1182240"/>
          </a:xfrm>
          <a:prstGeom prst="rect">
            <a:avLst/>
          </a:prstGeom>
          <a:solidFill>
            <a:srgbClr val="C2E0AE"/>
          </a:solidFill>
          <a:ln w="57240">
            <a:solidFill>
              <a:srgbClr val="00A65D"/>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Cantarell"/>
                <a:ea typeface="DejaVu Sans"/>
              </a:rPr>
              <a:t>Very weak evidence in favor of either hypothesis, and a very wide credible interval… What if instead of n = 15, we had n = 40, but the same observed correlation (+- 0.5)?</a:t>
            </a:r>
            <a:endParaRPr lang="en" sz="1600" b="0" strike="noStrike" spc="-1">
              <a:solidFill>
                <a:srgbClr val="000000"/>
              </a:solidFill>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CustomShape 207"/>
          <p:cNvSpPr/>
          <p:nvPr/>
        </p:nvSpPr>
        <p:spPr>
          <a:xfrm>
            <a:off x="548280" y="10080"/>
            <a:ext cx="10967760" cy="1140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endParaRPr lang="en" sz="1800" b="0" strike="noStrike" spc="-1">
              <a:solidFill>
                <a:srgbClr val="000000"/>
              </a:solidFill>
              <a:latin typeface="Arial"/>
            </a:endParaRPr>
          </a:p>
        </p:txBody>
      </p:sp>
      <p:sp>
        <p:nvSpPr>
          <p:cNvPr id="122" name="CustomShape 208"/>
          <p:cNvSpPr/>
          <p:nvPr/>
        </p:nvSpPr>
        <p:spPr>
          <a:xfrm>
            <a:off x="609120" y="1604520"/>
            <a:ext cx="10967760" cy="3972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123" name="CustomShape 209"/>
          <p:cNvSpPr/>
          <p:nvPr/>
        </p:nvSpPr>
        <p:spPr>
          <a:xfrm>
            <a:off x="228240" y="1143000"/>
            <a:ext cx="6170400" cy="684360"/>
          </a:xfrm>
          <a:prstGeom prst="rect">
            <a:avLst/>
          </a:prstGeom>
          <a:solidFill>
            <a:srgbClr val="C2E0AE"/>
          </a:solidFill>
          <a:ln w="29160">
            <a:solidFill>
              <a:srgbClr val="21409A"/>
            </a:solidFill>
            <a:round/>
          </a:ln>
        </p:spPr>
        <p:style>
          <a:lnRef idx="0">
            <a:scrgbClr r="0" g="0" b="0"/>
          </a:lnRef>
          <a:fillRef idx="0">
            <a:scrgbClr r="0" g="0" b="0"/>
          </a:fillRef>
          <a:effectRef idx="0">
            <a:scrgbClr r="0" g="0" b="0"/>
          </a:effectRef>
          <a:fontRef idx="minor"/>
        </p:style>
        <p:txBody>
          <a:bodyPr lIns="14400" tIns="14400" rIns="14400" bIns="14400" anchor="ctr">
            <a:noAutofit/>
          </a:bodyPr>
          <a:lstStyle/>
          <a:p>
            <a:pPr algn="ctr">
              <a:lnSpc>
                <a:spcPct val="100000"/>
              </a:lnSpc>
            </a:pPr>
            <a:r>
              <a:rPr lang="en-US" sz="2200" b="0" strike="noStrike" spc="-1">
                <a:solidFill>
                  <a:srgbClr val="000000"/>
                </a:solidFill>
                <a:latin typeface="Cantarell"/>
                <a:ea typeface="DejaVu Sans"/>
              </a:rPr>
              <a:t>A binomial model with θ = 0.8</a:t>
            </a:r>
            <a:endParaRPr lang="en" sz="2200" b="0" strike="noStrike" spc="-1">
              <a:solidFill>
                <a:srgbClr val="000000"/>
              </a:solidFill>
              <a:latin typeface="Arial"/>
            </a:endParaRPr>
          </a:p>
        </p:txBody>
      </p:sp>
      <p:sp>
        <p:nvSpPr>
          <p:cNvPr id="124" name="CustomShape 210"/>
          <p:cNvSpPr/>
          <p:nvPr/>
        </p:nvSpPr>
        <p:spPr>
          <a:xfrm>
            <a:off x="7337520" y="1102320"/>
            <a:ext cx="4727880" cy="953640"/>
          </a:xfrm>
          <a:prstGeom prst="rect">
            <a:avLst/>
          </a:prstGeom>
          <a:solidFill>
            <a:srgbClr val="BCAED5"/>
          </a:solidFill>
          <a:ln w="57240">
            <a:solidFill>
              <a:srgbClr val="5C2D91"/>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2000" b="0" strike="noStrike" spc="-1">
                <a:solidFill>
                  <a:srgbClr val="000000"/>
                </a:solidFill>
                <a:latin typeface="Cantarell"/>
                <a:ea typeface="DejaVu Sans"/>
              </a:rPr>
              <a:t>We can reflect a model’s statement by means of a probability distribution </a:t>
            </a:r>
            <a:endParaRPr lang="en" sz="2000" b="0" strike="noStrike" spc="-1">
              <a:solidFill>
                <a:srgbClr val="000000"/>
              </a:solidFill>
              <a:latin typeface="Arial"/>
            </a:endParaRPr>
          </a:p>
        </p:txBody>
      </p:sp>
      <p:sp>
        <p:nvSpPr>
          <p:cNvPr id="126" name="PlaceHolder 1"/>
          <p:cNvSpPr>
            <a:spLocks noGrp="1"/>
          </p:cNvSpPr>
          <p:nvPr>
            <p:ph type="title"/>
          </p:nvPr>
        </p:nvSpPr>
        <p:spPr>
          <a:xfrm>
            <a:off x="1487160" y="115920"/>
            <a:ext cx="9190440" cy="1170000"/>
          </a:xfrm>
          <a:prstGeom prst="rect">
            <a:avLst/>
          </a:prstGeom>
          <a:noFill/>
          <a:ln w="0">
            <a:noFill/>
          </a:ln>
        </p:spPr>
        <p:txBody>
          <a:bodyPr lIns="0" tIns="0" rIns="0" bIns="0" anchor="ctr">
            <a:noAutofit/>
          </a:bodyPr>
          <a:lstStyle/>
          <a:p>
            <a:pPr indent="0">
              <a:lnSpc>
                <a:spcPct val="85000"/>
              </a:lnSpc>
              <a:buNone/>
            </a:pPr>
            <a:r>
              <a:rPr lang="en-GB" sz="3600" b="0" strike="noStrike" spc="-1">
                <a:solidFill>
                  <a:srgbClr val="000000"/>
                </a:solidFill>
                <a:latin typeface="Cantarell Extra Bold"/>
              </a:rPr>
              <a:t>What are Statistical Models?</a:t>
            </a:r>
          </a:p>
        </p:txBody>
      </p:sp>
      <p:pic>
        <p:nvPicPr>
          <p:cNvPr id="2" name="Picture 1">
            <a:extLst>
              <a:ext uri="{FF2B5EF4-FFF2-40B4-BE49-F238E27FC236}">
                <a16:creationId xmlns:a16="http://schemas.microsoft.com/office/drawing/2014/main" id="{B94D4A5E-4362-B775-9694-BCFC215B83F4}"/>
              </a:ext>
            </a:extLst>
          </p:cNvPr>
          <p:cNvPicPr/>
          <p:nvPr/>
        </p:nvPicPr>
        <p:blipFill>
          <a:blip r:embed="rId2"/>
          <a:srcRect l="49905"/>
          <a:stretch/>
        </p:blipFill>
        <p:spPr>
          <a:xfrm>
            <a:off x="5985360" y="2286000"/>
            <a:ext cx="3208320" cy="4579920"/>
          </a:xfrm>
          <a:prstGeom prst="rect">
            <a:avLst/>
          </a:prstGeom>
          <a:ln w="0">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 name="CustomShape 122"/>
          <p:cNvSpPr/>
          <p:nvPr/>
        </p:nvSpPr>
        <p:spPr>
          <a:xfrm>
            <a:off x="609120" y="273600"/>
            <a:ext cx="10962360" cy="113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000000"/>
                </a:solidFill>
                <a:latin typeface="Cantarell"/>
                <a:ea typeface="DejaVu Sans"/>
              </a:rPr>
              <a:t>Bayesian Correlation: Data</a:t>
            </a:r>
            <a:endParaRPr lang="en" sz="4400" b="0" strike="noStrike" spc="-1">
              <a:solidFill>
                <a:srgbClr val="000000"/>
              </a:solidFill>
              <a:latin typeface="Arial"/>
            </a:endParaRPr>
          </a:p>
        </p:txBody>
      </p:sp>
      <p:sp>
        <p:nvSpPr>
          <p:cNvPr id="521" name="CustomShape 123"/>
          <p:cNvSpPr/>
          <p:nvPr/>
        </p:nvSpPr>
        <p:spPr>
          <a:xfrm>
            <a:off x="609120" y="1604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522" name="CustomShape 124"/>
          <p:cNvSpPr/>
          <p:nvPr/>
        </p:nvSpPr>
        <p:spPr>
          <a:xfrm>
            <a:off x="609120" y="1856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pic>
        <p:nvPicPr>
          <p:cNvPr id="523" name="Picture 522"/>
          <p:cNvPicPr/>
          <p:nvPr/>
        </p:nvPicPr>
        <p:blipFill>
          <a:blip r:embed="rId2"/>
          <a:stretch/>
        </p:blipFill>
        <p:spPr>
          <a:xfrm>
            <a:off x="2666880" y="1646280"/>
            <a:ext cx="6850800" cy="4565160"/>
          </a:xfrm>
          <a:prstGeom prst="rect">
            <a:avLst/>
          </a:prstGeom>
          <a:ln w="0">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CustomShape 125"/>
          <p:cNvSpPr/>
          <p:nvPr/>
        </p:nvSpPr>
        <p:spPr>
          <a:xfrm>
            <a:off x="609120" y="273600"/>
            <a:ext cx="10962360" cy="113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000000"/>
                </a:solidFill>
                <a:latin typeface="Cantarell"/>
                <a:ea typeface="DejaVu Sans"/>
              </a:rPr>
              <a:t>Bayesian Correlation: Likelihood</a:t>
            </a:r>
            <a:endParaRPr lang="en" sz="4400" b="0" strike="noStrike" spc="-1">
              <a:solidFill>
                <a:srgbClr val="000000"/>
              </a:solidFill>
              <a:latin typeface="Arial"/>
            </a:endParaRPr>
          </a:p>
        </p:txBody>
      </p:sp>
      <p:sp>
        <p:nvSpPr>
          <p:cNvPr id="525" name="CustomShape 126"/>
          <p:cNvSpPr/>
          <p:nvPr/>
        </p:nvSpPr>
        <p:spPr>
          <a:xfrm>
            <a:off x="609120" y="1604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526" name="CustomShape 127"/>
          <p:cNvSpPr/>
          <p:nvPr/>
        </p:nvSpPr>
        <p:spPr>
          <a:xfrm>
            <a:off x="609120" y="1856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pic>
        <p:nvPicPr>
          <p:cNvPr id="527" name="Picture 526"/>
          <p:cNvPicPr/>
          <p:nvPr/>
        </p:nvPicPr>
        <p:blipFill>
          <a:blip r:embed="rId2"/>
          <a:stretch/>
        </p:blipFill>
        <p:spPr>
          <a:xfrm>
            <a:off x="4394520" y="1604520"/>
            <a:ext cx="3395880" cy="697320"/>
          </a:xfrm>
          <a:prstGeom prst="rect">
            <a:avLst/>
          </a:prstGeom>
          <a:ln w="0">
            <a:noFill/>
          </a:ln>
        </p:spPr>
      </p:pic>
      <p:pic>
        <p:nvPicPr>
          <p:cNvPr id="528" name="Picture 527"/>
          <p:cNvPicPr/>
          <p:nvPr/>
        </p:nvPicPr>
        <p:blipFill>
          <a:blip r:embed="rId3"/>
          <a:stretch/>
        </p:blipFill>
        <p:spPr>
          <a:xfrm>
            <a:off x="779760" y="2489040"/>
            <a:ext cx="6850800" cy="4565160"/>
          </a:xfrm>
          <a:prstGeom prst="rect">
            <a:avLst/>
          </a:prstGeom>
          <a:ln w="0">
            <a:noFill/>
          </a:ln>
        </p:spPr>
      </p:pic>
      <p:sp>
        <p:nvSpPr>
          <p:cNvPr id="529" name="CustomShape 128"/>
          <p:cNvSpPr/>
          <p:nvPr/>
        </p:nvSpPr>
        <p:spPr>
          <a:xfrm>
            <a:off x="7223400" y="3657600"/>
            <a:ext cx="4748400" cy="725040"/>
          </a:xfrm>
          <a:prstGeom prst="rect">
            <a:avLst/>
          </a:prstGeom>
          <a:solidFill>
            <a:srgbClr val="C2E0AE"/>
          </a:solidFill>
          <a:ln w="57240">
            <a:solidFill>
              <a:srgbClr val="00A65D"/>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Cantarell"/>
                <a:ea typeface="DejaVu Sans"/>
              </a:rPr>
              <a:t>The likelihood grew more narrow, compared to when we had a lower sample size!</a:t>
            </a:r>
            <a:endParaRPr lang="en" sz="1600" b="0" strike="noStrike" spc="-1">
              <a:solidFill>
                <a:srgbClr val="000000"/>
              </a:solidFill>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CustomShape 129"/>
          <p:cNvSpPr/>
          <p:nvPr/>
        </p:nvSpPr>
        <p:spPr>
          <a:xfrm>
            <a:off x="609120" y="273600"/>
            <a:ext cx="10962360" cy="113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3600" b="0" strike="noStrike" spc="-1">
                <a:solidFill>
                  <a:srgbClr val="000000"/>
                </a:solidFill>
                <a:latin typeface="Cantarell"/>
                <a:ea typeface="DejaVu Sans"/>
              </a:rPr>
              <a:t>Bayesian Correlation: Posterior Distribution</a:t>
            </a:r>
            <a:endParaRPr lang="en" sz="3600" b="0" strike="noStrike" spc="-1">
              <a:solidFill>
                <a:srgbClr val="000000"/>
              </a:solidFill>
              <a:latin typeface="Arial"/>
            </a:endParaRPr>
          </a:p>
        </p:txBody>
      </p:sp>
      <p:sp>
        <p:nvSpPr>
          <p:cNvPr id="531" name="CustomShape 130"/>
          <p:cNvSpPr/>
          <p:nvPr/>
        </p:nvSpPr>
        <p:spPr>
          <a:xfrm>
            <a:off x="609120" y="1604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532" name="CustomShape 131"/>
          <p:cNvSpPr/>
          <p:nvPr/>
        </p:nvSpPr>
        <p:spPr>
          <a:xfrm>
            <a:off x="609120" y="1856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pic>
        <p:nvPicPr>
          <p:cNvPr id="533" name="Picture 532"/>
          <p:cNvPicPr/>
          <p:nvPr/>
        </p:nvPicPr>
        <p:blipFill>
          <a:blip r:embed="rId2"/>
          <a:stretch/>
        </p:blipFill>
        <p:spPr>
          <a:xfrm>
            <a:off x="4739760" y="1725120"/>
            <a:ext cx="2705040" cy="554400"/>
          </a:xfrm>
          <a:prstGeom prst="rect">
            <a:avLst/>
          </a:prstGeom>
          <a:ln w="0">
            <a:noFill/>
          </a:ln>
        </p:spPr>
      </p:pic>
      <p:pic>
        <p:nvPicPr>
          <p:cNvPr id="534" name="Picture 533"/>
          <p:cNvPicPr/>
          <p:nvPr/>
        </p:nvPicPr>
        <p:blipFill>
          <a:blip r:embed="rId3"/>
          <a:stretch/>
        </p:blipFill>
        <p:spPr>
          <a:xfrm>
            <a:off x="3146040" y="1604520"/>
            <a:ext cx="6722640" cy="5073120"/>
          </a:xfrm>
          <a:prstGeom prst="rect">
            <a:avLst/>
          </a:prstGeom>
          <a:ln w="0">
            <a:noFill/>
          </a:ln>
        </p:spPr>
      </p:pic>
      <p:sp>
        <p:nvSpPr>
          <p:cNvPr id="535" name="CustomShape 132"/>
          <p:cNvSpPr/>
          <p:nvPr/>
        </p:nvSpPr>
        <p:spPr>
          <a:xfrm>
            <a:off x="4205880" y="1828800"/>
            <a:ext cx="2370960" cy="1182240"/>
          </a:xfrm>
          <a:prstGeom prst="rect">
            <a:avLst/>
          </a:prstGeom>
          <a:solidFill>
            <a:srgbClr val="FFFFFF"/>
          </a:solidFill>
          <a:ln w="0">
            <a:solidFill>
              <a:srgbClr val="FFFFFF"/>
            </a:solid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536" name="CustomShape 133"/>
          <p:cNvSpPr/>
          <p:nvPr/>
        </p:nvSpPr>
        <p:spPr>
          <a:xfrm>
            <a:off x="273960" y="1920240"/>
            <a:ext cx="3062520" cy="1913760"/>
          </a:xfrm>
          <a:prstGeom prst="rect">
            <a:avLst/>
          </a:prstGeom>
          <a:solidFill>
            <a:srgbClr val="C2E0AE"/>
          </a:solidFill>
          <a:ln w="57240">
            <a:solidFill>
              <a:srgbClr val="00A65D"/>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Cantarell"/>
                <a:ea typeface="DejaVu Sans"/>
              </a:rPr>
              <a:t>The posterior is also more narrow!</a:t>
            </a:r>
            <a:endParaRPr lang="en" sz="1600" b="0" strike="noStrike" spc="-1">
              <a:solidFill>
                <a:srgbClr val="000000"/>
              </a:solidFill>
              <a:latin typeface="Arial"/>
            </a:endParaRPr>
          </a:p>
          <a:p>
            <a:pPr algn="ctr">
              <a:lnSpc>
                <a:spcPct val="100000"/>
              </a:lnSpc>
            </a:pPr>
            <a:r>
              <a:rPr lang="en-US" sz="1600" b="0" strike="noStrike" spc="-1">
                <a:solidFill>
                  <a:srgbClr val="000000"/>
                </a:solidFill>
                <a:latin typeface="Cantarell"/>
                <a:ea typeface="DejaVu Sans"/>
              </a:rPr>
              <a:t>This also leads to a more narrow credible interval (still 95%, but the two numbers are closer together (e.g., 0 is no longer in the interval)</a:t>
            </a:r>
            <a:endParaRPr lang="en" sz="1600" b="0" strike="noStrike" spc="-1">
              <a:solidFill>
                <a:srgbClr val="000000"/>
              </a:solidFill>
              <a:latin typeface="Arial"/>
            </a:endParaRPr>
          </a:p>
        </p:txBody>
      </p:sp>
      <p:sp>
        <p:nvSpPr>
          <p:cNvPr id="537" name="CustomShape 134"/>
          <p:cNvSpPr/>
          <p:nvPr/>
        </p:nvSpPr>
        <p:spPr>
          <a:xfrm>
            <a:off x="273960" y="4572000"/>
            <a:ext cx="2919600" cy="816480"/>
          </a:xfrm>
          <a:prstGeom prst="rect">
            <a:avLst/>
          </a:prstGeom>
          <a:solidFill>
            <a:srgbClr val="C2E0AE"/>
          </a:solidFill>
          <a:ln w="57240">
            <a:solidFill>
              <a:srgbClr val="00A65D"/>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Cantarell"/>
                <a:ea typeface="DejaVu Sans"/>
              </a:rPr>
              <a:t>We can make a more specific prediction, with the same certainty (95%)</a:t>
            </a:r>
            <a:endParaRPr lang="en" sz="1600" b="0" strike="noStrike" spc="-1">
              <a:solidFill>
                <a:srgbClr val="000000"/>
              </a:solidFill>
              <a:latin typeface="Arial"/>
            </a:endParaRPr>
          </a:p>
        </p:txBody>
      </p:sp>
      <p:sp>
        <p:nvSpPr>
          <p:cNvPr id="538" name="Line 31"/>
          <p:cNvSpPr/>
          <p:nvPr/>
        </p:nvSpPr>
        <p:spPr>
          <a:xfrm>
            <a:off x="1737000" y="3840480"/>
            <a:ext cx="360" cy="731520"/>
          </a:xfrm>
          <a:custGeom>
            <a:avLst/>
            <a:gdLst/>
            <a:ahLst/>
            <a:cxnLst/>
            <a:rect l="0" t="0" r="r" b="b"/>
            <a:pathLst>
              <a:path w="1" h="2032" fill="none">
                <a:moveTo>
                  <a:pt x="0" y="0"/>
                </a:moveTo>
                <a:lnTo>
                  <a:pt x="1" y="2032"/>
                </a:lnTo>
              </a:path>
            </a:pathLst>
          </a:custGeom>
          <a:ln w="57240">
            <a:solidFill>
              <a:srgbClr val="00A65D"/>
            </a:solidFill>
            <a:round/>
            <a:tailEnd type="triangle" w="med" len="med"/>
          </a:ln>
        </p:spPr>
        <p:txBody>
          <a:bodyPr lIns="90000" tIns="45000" rIns="90000" bIns="45000" anchor="t" anchorCtr="1">
            <a:noAutofit/>
          </a:bodyPr>
          <a:lstStyle/>
          <a:p>
            <a:endParaRPr lang="en" sz="1800" b="0" strike="noStrike" spc="-1">
              <a:solidFill>
                <a:srgbClr val="000000"/>
              </a:solidFill>
              <a:latin typeface="Arial"/>
            </a:endParaRPr>
          </a:p>
        </p:txBody>
      </p:sp>
      <p:sp>
        <p:nvSpPr>
          <p:cNvPr id="539" name="CustomShape 135"/>
          <p:cNvSpPr/>
          <p:nvPr/>
        </p:nvSpPr>
        <p:spPr>
          <a:xfrm>
            <a:off x="8905320" y="1255320"/>
            <a:ext cx="3282480" cy="949680"/>
          </a:xfrm>
          <a:prstGeom prst="rect">
            <a:avLst/>
          </a:prstGeom>
          <a:solidFill>
            <a:srgbClr val="FEDCC6"/>
          </a:solidFill>
          <a:ln w="57240">
            <a:solidFill>
              <a:srgbClr val="00A65D"/>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1" strike="noStrike" spc="-1">
                <a:solidFill>
                  <a:srgbClr val="000000"/>
                </a:solidFill>
                <a:latin typeface="Cantarell"/>
                <a:ea typeface="DejaVu Sans"/>
              </a:rPr>
              <a:t>95% Credible interval:</a:t>
            </a:r>
            <a:r>
              <a:rPr lang="en-US" sz="1600" b="0" strike="noStrike" spc="-1">
                <a:solidFill>
                  <a:srgbClr val="000000"/>
                </a:solidFill>
                <a:latin typeface="Cantarell"/>
                <a:ea typeface="DejaVu Sans"/>
              </a:rPr>
              <a:t> </a:t>
            </a:r>
            <a:endParaRPr lang="en" sz="1600" b="0" strike="noStrike" spc="-1">
              <a:solidFill>
                <a:srgbClr val="000000"/>
              </a:solidFill>
              <a:latin typeface="Arial"/>
            </a:endParaRPr>
          </a:p>
          <a:p>
            <a:pPr algn="ctr">
              <a:lnSpc>
                <a:spcPct val="100000"/>
              </a:lnSpc>
            </a:pPr>
            <a:r>
              <a:rPr lang="en-US" sz="1600" b="0" strike="noStrike" spc="-1">
                <a:solidFill>
                  <a:srgbClr val="000000"/>
                </a:solidFill>
                <a:latin typeface="Cantarell"/>
                <a:ea typeface="DejaVu Sans"/>
              </a:rPr>
              <a:t>“95% probability that </a:t>
            </a:r>
            <a:r>
              <a:rPr lang="en-US" sz="1600" b="0" strike="noStrike" spc="-1">
                <a:solidFill>
                  <a:srgbClr val="000000"/>
                </a:solidFill>
                <a:latin typeface="Cantarell"/>
                <a:ea typeface="Arial"/>
              </a:rPr>
              <a:t>ρ</a:t>
            </a:r>
            <a:r>
              <a:rPr lang="en-US" sz="1600" b="0" strike="noStrike" spc="-1">
                <a:solidFill>
                  <a:srgbClr val="000000"/>
                </a:solidFill>
                <a:latin typeface="Cantarell"/>
                <a:ea typeface="DejaVu Sans"/>
              </a:rPr>
              <a:t> is between 0.193 and 0.679”</a:t>
            </a:r>
            <a:endParaRPr lang="en" sz="1600" b="0" strike="noStrike" spc="-1">
              <a:solidFill>
                <a:srgbClr val="000000"/>
              </a:solidFill>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37"/>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5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5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CustomShape 136"/>
          <p:cNvSpPr/>
          <p:nvPr/>
        </p:nvSpPr>
        <p:spPr>
          <a:xfrm>
            <a:off x="609120" y="273600"/>
            <a:ext cx="10962360" cy="113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000000"/>
                </a:solidFill>
                <a:latin typeface="Cantarell"/>
                <a:ea typeface="DejaVu Sans"/>
              </a:rPr>
              <a:t>Bayesian Correlation: Bayes Factor</a:t>
            </a:r>
            <a:endParaRPr lang="en" sz="4400" b="0" strike="noStrike" spc="-1">
              <a:solidFill>
                <a:srgbClr val="000000"/>
              </a:solidFill>
              <a:latin typeface="Arial"/>
            </a:endParaRPr>
          </a:p>
        </p:txBody>
      </p:sp>
      <p:sp>
        <p:nvSpPr>
          <p:cNvPr id="541" name="CustomShape 137"/>
          <p:cNvSpPr/>
          <p:nvPr/>
        </p:nvSpPr>
        <p:spPr>
          <a:xfrm>
            <a:off x="609120" y="1604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542" name="CustomShape 138"/>
          <p:cNvSpPr/>
          <p:nvPr/>
        </p:nvSpPr>
        <p:spPr>
          <a:xfrm>
            <a:off x="609120" y="1856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pic>
        <p:nvPicPr>
          <p:cNvPr id="543" name="Picture 542"/>
          <p:cNvPicPr/>
          <p:nvPr/>
        </p:nvPicPr>
        <p:blipFill>
          <a:blip r:embed="rId2"/>
          <a:stretch/>
        </p:blipFill>
        <p:spPr>
          <a:xfrm>
            <a:off x="3145680" y="1604520"/>
            <a:ext cx="6722640" cy="5073120"/>
          </a:xfrm>
          <a:prstGeom prst="rect">
            <a:avLst/>
          </a:prstGeom>
          <a:ln w="0">
            <a:noFill/>
          </a:ln>
        </p:spPr>
      </p:pic>
      <p:sp>
        <p:nvSpPr>
          <p:cNvPr id="544" name="CustomShape 139"/>
          <p:cNvSpPr/>
          <p:nvPr/>
        </p:nvSpPr>
        <p:spPr>
          <a:xfrm>
            <a:off x="91080" y="3931920"/>
            <a:ext cx="4851034" cy="633600"/>
          </a:xfrm>
          <a:prstGeom prst="rect">
            <a:avLst/>
          </a:prstGeom>
          <a:solidFill>
            <a:srgbClr val="C2E0AE"/>
          </a:solidFill>
          <a:ln w="57240">
            <a:solidFill>
              <a:srgbClr val="00A65D"/>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Cantarell"/>
                <a:ea typeface="DejaVu Sans"/>
              </a:rPr>
              <a:t>Now we have pretty strong evidence that there is an association between the variables (BF</a:t>
            </a:r>
            <a:r>
              <a:rPr lang="en-US" sz="1600" b="0" strike="noStrike" spc="-1" baseline="-33000">
                <a:solidFill>
                  <a:srgbClr val="000000"/>
                </a:solidFill>
                <a:latin typeface="Cantarell"/>
                <a:ea typeface="DejaVu Sans"/>
              </a:rPr>
              <a:t>10</a:t>
            </a:r>
            <a:r>
              <a:rPr lang="en-US" sz="1600" b="0" strike="noStrike" spc="-1">
                <a:solidFill>
                  <a:srgbClr val="000000"/>
                </a:solidFill>
                <a:latin typeface="Cantarell"/>
                <a:ea typeface="DejaVu Sans"/>
              </a:rPr>
              <a:t> = 25)</a:t>
            </a:r>
            <a:endParaRPr lang="en" sz="1600" b="0" strike="noStrike" spc="-1">
              <a:solidFill>
                <a:srgbClr val="000000"/>
              </a:solidFill>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CustomShape 140"/>
          <p:cNvSpPr/>
          <p:nvPr/>
        </p:nvSpPr>
        <p:spPr>
          <a:xfrm>
            <a:off x="609120" y="273600"/>
            <a:ext cx="10962360" cy="113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000000"/>
                </a:solidFill>
                <a:latin typeface="Arial"/>
                <a:ea typeface="DejaVu Sans"/>
              </a:rPr>
              <a:t>Bayesian Correlation: Bayes Factor</a:t>
            </a:r>
            <a:endParaRPr lang="en" sz="4400" b="0" strike="noStrike" spc="-1">
              <a:solidFill>
                <a:srgbClr val="000000"/>
              </a:solidFill>
              <a:latin typeface="Arial"/>
            </a:endParaRPr>
          </a:p>
        </p:txBody>
      </p:sp>
      <p:sp>
        <p:nvSpPr>
          <p:cNvPr id="546" name="CustomShape 141"/>
          <p:cNvSpPr/>
          <p:nvPr/>
        </p:nvSpPr>
        <p:spPr>
          <a:xfrm>
            <a:off x="609120" y="1604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547" name="CustomShape 142"/>
          <p:cNvSpPr/>
          <p:nvPr/>
        </p:nvSpPr>
        <p:spPr>
          <a:xfrm>
            <a:off x="609120" y="1856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pic>
        <p:nvPicPr>
          <p:cNvPr id="548" name="Picture 547"/>
          <p:cNvPicPr/>
          <p:nvPr/>
        </p:nvPicPr>
        <p:blipFill>
          <a:blip r:embed="rId2"/>
          <a:stretch/>
        </p:blipFill>
        <p:spPr>
          <a:xfrm>
            <a:off x="6860520" y="1806480"/>
            <a:ext cx="5324760" cy="4017600"/>
          </a:xfrm>
          <a:prstGeom prst="rect">
            <a:avLst/>
          </a:prstGeom>
          <a:ln w="0">
            <a:noFill/>
          </a:ln>
        </p:spPr>
      </p:pic>
      <p:pic>
        <p:nvPicPr>
          <p:cNvPr id="549" name="Picture 548"/>
          <p:cNvPicPr/>
          <p:nvPr/>
        </p:nvPicPr>
        <p:blipFill>
          <a:blip r:embed="rId3"/>
          <a:stretch/>
        </p:blipFill>
        <p:spPr>
          <a:xfrm>
            <a:off x="452880" y="1806480"/>
            <a:ext cx="5324760" cy="4017600"/>
          </a:xfrm>
          <a:prstGeom prst="rect">
            <a:avLst/>
          </a:prstGeom>
          <a:ln w="0">
            <a:noFill/>
          </a:ln>
        </p:spPr>
      </p:pic>
      <p:sp>
        <p:nvSpPr>
          <p:cNvPr id="550" name="CustomShape 143"/>
          <p:cNvSpPr/>
          <p:nvPr/>
        </p:nvSpPr>
        <p:spPr>
          <a:xfrm>
            <a:off x="1096920" y="6035040"/>
            <a:ext cx="4748400" cy="359280"/>
          </a:xfrm>
          <a:prstGeom prst="rect">
            <a:avLst/>
          </a:prstGeom>
          <a:solidFill>
            <a:srgbClr val="C2E0AE"/>
          </a:solidFill>
          <a:ln w="57240">
            <a:solidFill>
              <a:srgbClr val="00A65D"/>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Arial"/>
                <a:ea typeface="DejaVu Sans"/>
              </a:rPr>
              <a:t>N = 15, observed correlation = 0.485</a:t>
            </a:r>
            <a:endParaRPr lang="en" sz="1600" b="0" strike="noStrike" spc="-1">
              <a:solidFill>
                <a:srgbClr val="000000"/>
              </a:solidFill>
              <a:latin typeface="Arial"/>
            </a:endParaRPr>
          </a:p>
        </p:txBody>
      </p:sp>
      <p:sp>
        <p:nvSpPr>
          <p:cNvPr id="551" name="CustomShape 144"/>
          <p:cNvSpPr/>
          <p:nvPr/>
        </p:nvSpPr>
        <p:spPr>
          <a:xfrm>
            <a:off x="7131960" y="6035040"/>
            <a:ext cx="4748400" cy="359280"/>
          </a:xfrm>
          <a:prstGeom prst="rect">
            <a:avLst/>
          </a:prstGeom>
          <a:solidFill>
            <a:srgbClr val="C2E0AE"/>
          </a:solidFill>
          <a:ln w="57240">
            <a:solidFill>
              <a:srgbClr val="00A65D"/>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Arial"/>
                <a:ea typeface="DejaVu Sans"/>
              </a:rPr>
              <a:t>N = 40, observed correlation = 0.5</a:t>
            </a:r>
            <a:endParaRPr lang="en" sz="1600" b="0" strike="noStrike" spc="-1">
              <a:solidFill>
                <a:srgbClr val="000000"/>
              </a:solidFill>
              <a:latin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r>
              <a:rPr lang="en-GB" sz="3200" b="0" strike="noStrike" spc="-1">
                <a:solidFill>
                  <a:srgbClr val="000000"/>
                </a:solidFill>
                <a:latin typeface="Cantarell Extra Bold"/>
              </a:rPr>
              <a:t>“Absence of evidence” vs “evidence of absence”</a:t>
            </a:r>
          </a:p>
        </p:txBody>
      </p:sp>
      <p:pic>
        <p:nvPicPr>
          <p:cNvPr id="553" name="Picture 552"/>
          <p:cNvPicPr/>
          <p:nvPr/>
        </p:nvPicPr>
        <p:blipFill>
          <a:blip r:embed="rId2"/>
          <a:stretch/>
        </p:blipFill>
        <p:spPr>
          <a:xfrm>
            <a:off x="5950800" y="1747080"/>
            <a:ext cx="5328000" cy="4021200"/>
          </a:xfrm>
          <a:prstGeom prst="rect">
            <a:avLst/>
          </a:prstGeom>
          <a:ln w="0">
            <a:noFill/>
          </a:ln>
        </p:spPr>
      </p:pic>
      <p:pic>
        <p:nvPicPr>
          <p:cNvPr id="554" name="Picture 553"/>
          <p:cNvPicPr/>
          <p:nvPr/>
        </p:nvPicPr>
        <p:blipFill>
          <a:blip r:embed="rId3"/>
          <a:stretch/>
        </p:blipFill>
        <p:spPr>
          <a:xfrm>
            <a:off x="406800" y="1747080"/>
            <a:ext cx="5328000" cy="4021200"/>
          </a:xfrm>
          <a:prstGeom prst="rect">
            <a:avLst/>
          </a:prstGeom>
          <a:ln w="0">
            <a:noFill/>
          </a:ln>
        </p:spPr>
      </p:pic>
      <p:sp>
        <p:nvSpPr>
          <p:cNvPr id="555" name="CustomShape 59"/>
          <p:cNvSpPr/>
          <p:nvPr/>
        </p:nvSpPr>
        <p:spPr>
          <a:xfrm>
            <a:off x="3261240" y="6044760"/>
            <a:ext cx="5667120" cy="637560"/>
          </a:xfrm>
          <a:prstGeom prst="rect">
            <a:avLst/>
          </a:prstGeom>
          <a:solidFill>
            <a:srgbClr val="E8F2A1"/>
          </a:solidFill>
          <a:ln w="38160">
            <a:solidFill>
              <a:srgbClr val="000000"/>
            </a:solidFill>
            <a:round/>
          </a:ln>
        </p:spPr>
        <p:style>
          <a:lnRef idx="0">
            <a:scrgbClr r="0" g="0" b="0"/>
          </a:lnRef>
          <a:fillRef idx="0">
            <a:scrgbClr r="0" g="0" b="0"/>
          </a:fillRef>
          <a:effectRef idx="0">
            <a:scrgbClr r="0" g="0" b="0"/>
          </a:effectRef>
          <a:fontRef idx="minor"/>
        </p:style>
        <p:txBody>
          <a:bodyPr lIns="108720" tIns="63720" rIns="108720" bIns="63720" anchor="t">
            <a:noAutofit/>
          </a:bodyPr>
          <a:lstStyle/>
          <a:p>
            <a:pPr algn="ctr">
              <a:lnSpc>
                <a:spcPct val="100000"/>
              </a:lnSpc>
            </a:pPr>
            <a:r>
              <a:rPr lang="en-US" sz="1800" b="0" strike="noStrike" spc="-1">
                <a:solidFill>
                  <a:srgbClr val="000000"/>
                </a:solidFill>
                <a:latin typeface="Cantarell"/>
                <a:ea typeface="DejaVu Sans"/>
              </a:rPr>
              <a:t>Both analyses would yield a non-significant p-value – but what does that actually mean?</a:t>
            </a:r>
            <a:endParaRPr lang="en" sz="1800" b="0" strike="noStrike" spc="-1">
              <a:solidFill>
                <a:srgbClr val="000000"/>
              </a:solidFill>
              <a:latin typeface="Cantarell"/>
            </a:endParaRPr>
          </a:p>
        </p:txBody>
      </p:sp>
      <p:grpSp>
        <p:nvGrpSpPr>
          <p:cNvPr id="556" name="Group 16"/>
          <p:cNvGrpSpPr/>
          <p:nvPr/>
        </p:nvGrpSpPr>
        <p:grpSpPr>
          <a:xfrm>
            <a:off x="3036240" y="1131480"/>
            <a:ext cx="6120360" cy="567720"/>
            <a:chOff x="3036240" y="1131480"/>
            <a:chExt cx="6120360" cy="567720"/>
          </a:xfrm>
        </p:grpSpPr>
        <p:sp>
          <p:nvSpPr>
            <p:cNvPr id="557" name="Line 28"/>
            <p:cNvSpPr/>
            <p:nvPr/>
          </p:nvSpPr>
          <p:spPr>
            <a:xfrm>
              <a:off x="3036240" y="1150560"/>
              <a:ext cx="360" cy="548640"/>
            </a:xfrm>
            <a:prstGeom prst="line">
              <a:avLst/>
            </a:prstGeom>
            <a:ln w="76320">
              <a:solidFill>
                <a:srgbClr val="3465A4"/>
              </a:solidFill>
              <a:round/>
              <a:tailEnd type="triangle" w="med" len="med"/>
            </a:ln>
          </p:spPr>
          <p:style>
            <a:lnRef idx="0">
              <a:scrgbClr r="0" g="0" b="0"/>
            </a:lnRef>
            <a:fillRef idx="0">
              <a:scrgbClr r="0" g="0" b="0"/>
            </a:fillRef>
            <a:effectRef idx="0">
              <a:scrgbClr r="0" g="0" b="0"/>
            </a:effectRef>
            <a:fontRef idx="minor"/>
          </p:style>
          <p:txBody>
            <a:bodyPr lIns="90000" tIns="45000" rIns="90000" bIns="45000" anchor="t" anchorCtr="1">
              <a:noAutofit/>
            </a:bodyPr>
            <a:lstStyle/>
            <a:p>
              <a:endParaRPr lang="en" sz="1800" b="0" strike="noStrike" spc="-1">
                <a:solidFill>
                  <a:srgbClr val="000000"/>
                </a:solidFill>
                <a:latin typeface="Arial"/>
              </a:endParaRPr>
            </a:p>
          </p:txBody>
        </p:sp>
        <p:sp>
          <p:nvSpPr>
            <p:cNvPr id="558" name="Line 29"/>
            <p:cNvSpPr/>
            <p:nvPr/>
          </p:nvSpPr>
          <p:spPr>
            <a:xfrm>
              <a:off x="9156240" y="1131480"/>
              <a:ext cx="360" cy="548640"/>
            </a:xfrm>
            <a:prstGeom prst="line">
              <a:avLst/>
            </a:prstGeom>
            <a:ln w="76320">
              <a:solidFill>
                <a:srgbClr val="3465A4"/>
              </a:solidFill>
              <a:round/>
              <a:tailEnd type="triangle" w="med" len="med"/>
            </a:ln>
          </p:spPr>
          <p:style>
            <a:lnRef idx="0">
              <a:scrgbClr r="0" g="0" b="0"/>
            </a:lnRef>
            <a:fillRef idx="0">
              <a:scrgbClr r="0" g="0" b="0"/>
            </a:fillRef>
            <a:effectRef idx="0">
              <a:scrgbClr r="0" g="0" b="0"/>
            </a:effectRef>
            <a:fontRef idx="minor"/>
          </p:style>
          <p:txBody>
            <a:bodyPr lIns="90000" tIns="45000" rIns="90000" bIns="45000" anchor="t" anchorCtr="1">
              <a:noAutofit/>
            </a:bodyPr>
            <a:lstStyle/>
            <a:p>
              <a:endParaRPr lang="en" sz="1800" b="0" strike="noStrike" spc="-1">
                <a:solidFill>
                  <a:srgbClr val="000000"/>
                </a:solidFill>
                <a:latin typeface="Arial"/>
              </a:endParaRPr>
            </a:p>
          </p:txBody>
        </p:sp>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 name="CustomShape 151"/>
          <p:cNvSpPr/>
          <p:nvPr/>
        </p:nvSpPr>
        <p:spPr>
          <a:xfrm>
            <a:off x="609120" y="273600"/>
            <a:ext cx="10962360" cy="113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000000"/>
                </a:solidFill>
                <a:latin typeface="Cantarell"/>
                <a:ea typeface="DejaVu Sans"/>
              </a:rPr>
              <a:t>Bayesian T-Test</a:t>
            </a:r>
            <a:endParaRPr lang="en" sz="4400" b="0" strike="noStrike" spc="-1">
              <a:solidFill>
                <a:srgbClr val="000000"/>
              </a:solidFill>
              <a:latin typeface="Arial"/>
            </a:endParaRPr>
          </a:p>
        </p:txBody>
      </p:sp>
      <p:sp>
        <p:nvSpPr>
          <p:cNvPr id="560" name="CustomShape 152"/>
          <p:cNvSpPr/>
          <p:nvPr/>
        </p:nvSpPr>
        <p:spPr>
          <a:xfrm>
            <a:off x="717120" y="1856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561" name="CustomShape 153"/>
          <p:cNvSpPr/>
          <p:nvPr/>
        </p:nvSpPr>
        <p:spPr>
          <a:xfrm>
            <a:off x="1181880" y="1523880"/>
            <a:ext cx="6153480" cy="4551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marL="216000" indent="-212400">
              <a:lnSpc>
                <a:spcPct val="100000"/>
              </a:lnSpc>
              <a:buClr>
                <a:srgbClr val="000000"/>
              </a:buClr>
              <a:buSzPct val="45000"/>
              <a:buFont typeface="Wingdings" charset="2"/>
              <a:buChar char=""/>
            </a:pPr>
            <a:r>
              <a:rPr lang="en-US" sz="2800" b="0" strike="noStrike" spc="-1">
                <a:solidFill>
                  <a:srgbClr val="000000"/>
                </a:solidFill>
                <a:latin typeface="Cantarell"/>
                <a:ea typeface="DejaVu Sans"/>
              </a:rPr>
              <a:t>What about differences between/within groups?</a:t>
            </a:r>
            <a:endParaRPr lang="en" sz="2800" b="0" strike="noStrike" spc="-1">
              <a:solidFill>
                <a:srgbClr val="000000"/>
              </a:solidFill>
              <a:latin typeface="Arial"/>
            </a:endParaRPr>
          </a:p>
          <a:p>
            <a:pPr>
              <a:lnSpc>
                <a:spcPct val="100000"/>
              </a:lnSpc>
            </a:pPr>
            <a:endParaRPr lang="en" sz="3200" b="0" strike="noStrike" spc="-1">
              <a:solidFill>
                <a:srgbClr val="000000"/>
              </a:solidFill>
              <a:latin typeface="Arial"/>
            </a:endParaRPr>
          </a:p>
          <a:p>
            <a:pPr marL="216000" indent="-212400">
              <a:lnSpc>
                <a:spcPct val="100000"/>
              </a:lnSpc>
              <a:buClr>
                <a:srgbClr val="000000"/>
              </a:buClr>
              <a:buSzPct val="45000"/>
              <a:buFont typeface="Wingdings" charset="2"/>
              <a:buChar char=""/>
            </a:pPr>
            <a:r>
              <a:rPr lang="en-US" sz="2800" b="0" strike="noStrike" spc="-1">
                <a:solidFill>
                  <a:srgbClr val="000000"/>
                </a:solidFill>
                <a:latin typeface="Cantarell"/>
                <a:ea typeface="DejaVu Sans"/>
              </a:rPr>
              <a:t>In psychology, differences between groups are characterized by </a:t>
            </a:r>
            <a:r>
              <a:rPr lang="en-US" sz="2800" b="1" strike="noStrike" spc="-1">
                <a:solidFill>
                  <a:srgbClr val="000000"/>
                </a:solidFill>
                <a:latin typeface="Cantarell"/>
                <a:ea typeface="Arial"/>
              </a:rPr>
              <a:t>δ </a:t>
            </a:r>
            <a:r>
              <a:rPr lang="en-US" sz="2800" b="0" strike="noStrike" spc="-1">
                <a:solidFill>
                  <a:srgbClr val="000000"/>
                </a:solidFill>
                <a:latin typeface="Cantarell"/>
                <a:ea typeface="Arial"/>
              </a:rPr>
              <a:t>(“delta”, also known as Cohen’s </a:t>
            </a:r>
            <a:r>
              <a:rPr lang="en-US" sz="2800" b="0" i="1" strike="noStrike" spc="-1">
                <a:solidFill>
                  <a:srgbClr val="000000"/>
                </a:solidFill>
                <a:latin typeface="Cantarell"/>
                <a:ea typeface="Arial"/>
              </a:rPr>
              <a:t>d</a:t>
            </a:r>
            <a:r>
              <a:rPr lang="en-US" sz="2800" b="0" strike="noStrike" spc="-1">
                <a:solidFill>
                  <a:srgbClr val="000000"/>
                </a:solidFill>
                <a:latin typeface="Cantarell"/>
                <a:ea typeface="Arial"/>
              </a:rPr>
              <a:t>): </a:t>
            </a:r>
            <a:br>
              <a:rPr sz="1600"/>
            </a:br>
            <a:r>
              <a:rPr lang="en-US" sz="2800" b="0" strike="noStrike" spc="-1">
                <a:solidFill>
                  <a:srgbClr val="000000"/>
                </a:solidFill>
                <a:latin typeface="Cantarell"/>
                <a:ea typeface="Arial"/>
              </a:rPr>
              <a:t>a </a:t>
            </a:r>
            <a:r>
              <a:rPr lang="en-US" sz="2800" b="0" i="1" strike="noStrike" spc="-1">
                <a:solidFill>
                  <a:srgbClr val="000000"/>
                </a:solidFill>
                <a:latin typeface="Cantarell"/>
                <a:ea typeface="Arial"/>
              </a:rPr>
              <a:t>standardized</a:t>
            </a:r>
            <a:r>
              <a:rPr lang="en-US" sz="2800" b="0" strike="noStrike" spc="-1">
                <a:solidFill>
                  <a:srgbClr val="000000"/>
                </a:solidFill>
                <a:latin typeface="Cantarell"/>
                <a:ea typeface="Arial"/>
              </a:rPr>
              <a:t> difference between groups</a:t>
            </a:r>
            <a:endParaRPr lang="en" sz="2800" b="0" strike="noStrike" spc="-1">
              <a:solidFill>
                <a:srgbClr val="000000"/>
              </a:solidFill>
              <a:latin typeface="Arial"/>
            </a:endParaRPr>
          </a:p>
          <a:p>
            <a:pPr>
              <a:lnSpc>
                <a:spcPct val="100000"/>
              </a:lnSpc>
            </a:pPr>
            <a:endParaRPr lang="en" sz="3200" b="0" strike="noStrike" spc="-1">
              <a:solidFill>
                <a:srgbClr val="000000"/>
              </a:solidFill>
              <a:latin typeface="Arial"/>
            </a:endParaRPr>
          </a:p>
        </p:txBody>
      </p:sp>
      <p:sp>
        <p:nvSpPr>
          <p:cNvPr id="562" name="CustomShape 154"/>
          <p:cNvSpPr/>
          <p:nvPr/>
        </p:nvSpPr>
        <p:spPr>
          <a:xfrm>
            <a:off x="426240" y="6217920"/>
            <a:ext cx="11331720" cy="851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n-US" sz="1500" b="0" strike="noStrike" spc="-1">
                <a:solidFill>
                  <a:srgbClr val="000000"/>
                </a:solidFill>
                <a:latin typeface="Arial"/>
                <a:ea typeface="DejaVu Sans"/>
              </a:rPr>
              <a:t>For further reading and formulas  </a:t>
            </a:r>
            <a:r>
              <a:rPr lang="en-US" sz="1500" b="0" u="sng" strike="noStrike" spc="-1">
                <a:solidFill>
                  <a:srgbClr val="0563C1"/>
                </a:solidFill>
                <a:uFillTx/>
                <a:latin typeface="Arial"/>
                <a:ea typeface="DejaVu Sans"/>
                <a:hlinkClick r:id="rId2"/>
              </a:rPr>
              <a:t>https://en.wikipedia.org/wiki/Effect_size#Difference_family:_Effect_sizes_based_on_differences_between_means</a:t>
            </a:r>
            <a:r>
              <a:rPr lang="en-US" sz="1500" b="0" strike="noStrike" spc="-1">
                <a:solidFill>
                  <a:srgbClr val="000000"/>
                </a:solidFill>
                <a:latin typeface="Arial"/>
                <a:ea typeface="DejaVu Sans"/>
              </a:rPr>
              <a:t> </a:t>
            </a:r>
            <a:endParaRPr lang="en" sz="1500" b="0" strike="noStrike" spc="-1">
              <a:solidFill>
                <a:srgbClr val="000000"/>
              </a:solidFill>
              <a:latin typeface="Arial"/>
            </a:endParaRPr>
          </a:p>
        </p:txBody>
      </p:sp>
      <p:pic>
        <p:nvPicPr>
          <p:cNvPr id="563" name="Picture 562"/>
          <p:cNvPicPr/>
          <p:nvPr/>
        </p:nvPicPr>
        <p:blipFill>
          <a:blip r:embed="rId3"/>
          <a:stretch/>
        </p:blipFill>
        <p:spPr>
          <a:xfrm>
            <a:off x="7314840" y="1461600"/>
            <a:ext cx="4717440" cy="3469680"/>
          </a:xfrm>
          <a:prstGeom prst="rect">
            <a:avLst/>
          </a:prstGeom>
          <a:ln w="0">
            <a:noFill/>
          </a:ln>
        </p:spPr>
      </p:pic>
      <p:sp>
        <p:nvSpPr>
          <p:cNvPr id="564" name="CustomShape 155"/>
          <p:cNvSpPr/>
          <p:nvPr/>
        </p:nvSpPr>
        <p:spPr>
          <a:xfrm>
            <a:off x="7406280" y="4937760"/>
            <a:ext cx="4382640" cy="886320"/>
          </a:xfrm>
          <a:prstGeom prst="rect">
            <a:avLst/>
          </a:prstGeom>
          <a:solidFill>
            <a:srgbClr val="FCC79B"/>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500" b="0" strike="noStrike" spc="-1">
                <a:solidFill>
                  <a:srgbClr val="000000"/>
                </a:solidFill>
                <a:latin typeface="Cantarell"/>
                <a:ea typeface="DejaVu Sans"/>
              </a:rPr>
              <a:t>As with the Bayes factor, this is a table to provide some intuition for the magnitude of an effect – there are no hard cut-off values here!</a:t>
            </a:r>
            <a:endParaRPr lang="en" sz="1500" b="0" strike="noStrike" spc="-1">
              <a:solidFill>
                <a:srgbClr val="000000"/>
              </a:solidFill>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6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CustomShape 156"/>
          <p:cNvSpPr/>
          <p:nvPr/>
        </p:nvSpPr>
        <p:spPr>
          <a:xfrm>
            <a:off x="609120" y="273600"/>
            <a:ext cx="10962360" cy="113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000000"/>
                </a:solidFill>
                <a:latin typeface="Cantarell"/>
                <a:ea typeface="DejaVu Sans"/>
              </a:rPr>
              <a:t>Bayesian T-Test</a:t>
            </a:r>
            <a:endParaRPr lang="en" sz="4400" b="0" strike="noStrike" spc="-1">
              <a:solidFill>
                <a:srgbClr val="000000"/>
              </a:solidFill>
              <a:latin typeface="Arial"/>
            </a:endParaRPr>
          </a:p>
        </p:txBody>
      </p:sp>
      <p:sp>
        <p:nvSpPr>
          <p:cNvPr id="566" name="CustomShape 157"/>
          <p:cNvSpPr/>
          <p:nvPr/>
        </p:nvSpPr>
        <p:spPr>
          <a:xfrm>
            <a:off x="609120" y="1604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567" name="CustomShape 158"/>
          <p:cNvSpPr/>
          <p:nvPr/>
        </p:nvSpPr>
        <p:spPr>
          <a:xfrm>
            <a:off x="609120" y="1856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pic>
        <p:nvPicPr>
          <p:cNvPr id="568" name="Picture 567"/>
          <p:cNvPicPr/>
          <p:nvPr/>
        </p:nvPicPr>
        <p:blipFill>
          <a:blip r:embed="rId2"/>
          <a:stretch/>
        </p:blipFill>
        <p:spPr>
          <a:xfrm>
            <a:off x="1127160" y="2103120"/>
            <a:ext cx="9929880" cy="1730880"/>
          </a:xfrm>
          <a:prstGeom prst="rect">
            <a:avLst/>
          </a:prstGeom>
          <a:ln w="0">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CustomShape 159"/>
          <p:cNvSpPr/>
          <p:nvPr/>
        </p:nvSpPr>
        <p:spPr>
          <a:xfrm>
            <a:off x="551880" y="273600"/>
            <a:ext cx="10962360" cy="113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000000"/>
                </a:solidFill>
                <a:latin typeface="Cantarell"/>
                <a:ea typeface="DejaVu Sans"/>
              </a:rPr>
              <a:t>Bayesian T-Test: Hypothesis</a:t>
            </a:r>
            <a:endParaRPr lang="en" sz="4400" b="0" strike="noStrike" spc="-1">
              <a:solidFill>
                <a:srgbClr val="000000"/>
              </a:solidFill>
              <a:latin typeface="Arial"/>
            </a:endParaRPr>
          </a:p>
        </p:txBody>
      </p:sp>
      <p:sp>
        <p:nvSpPr>
          <p:cNvPr id="570" name="CustomShape 160"/>
          <p:cNvSpPr/>
          <p:nvPr/>
        </p:nvSpPr>
        <p:spPr>
          <a:xfrm>
            <a:off x="609120" y="1856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571" name="CustomShape 161"/>
          <p:cNvSpPr/>
          <p:nvPr/>
        </p:nvSpPr>
        <p:spPr>
          <a:xfrm>
            <a:off x="8686440" y="2834640"/>
            <a:ext cx="725040" cy="3834000"/>
          </a:xfrm>
          <a:custGeom>
            <a:avLst/>
            <a:gdLst>
              <a:gd name="textAreaLeft" fmla="*/ 0 w 725040"/>
              <a:gd name="textAreaRight" fmla="*/ 725400 w 725040"/>
              <a:gd name="textAreaTop" fmla="*/ 0 h 3834000"/>
              <a:gd name="textAreaBottom" fmla="*/ 3834360 h 3834000"/>
            </a:gdLst>
            <a:ahLst/>
            <a:cxnLst/>
            <a:rect l="textAreaLeft" t="textAreaTop" r="textAreaRight" b="textAreaBottom"/>
            <a:pathLst>
              <a:path w="2034" h="10670">
                <a:moveTo>
                  <a:pt x="0" y="0"/>
                </a:moveTo>
                <a:cubicBezTo>
                  <a:pt x="508" y="0"/>
                  <a:pt x="1016" y="444"/>
                  <a:pt x="1016" y="889"/>
                </a:cubicBezTo>
                <a:lnTo>
                  <a:pt x="1016" y="4445"/>
                </a:lnTo>
                <a:cubicBezTo>
                  <a:pt x="1016" y="4889"/>
                  <a:pt x="1524" y="5334"/>
                  <a:pt x="2033" y="5334"/>
                </a:cubicBezTo>
                <a:cubicBezTo>
                  <a:pt x="1524" y="5334"/>
                  <a:pt x="1016" y="5779"/>
                  <a:pt x="1016" y="6223"/>
                </a:cubicBezTo>
                <a:lnTo>
                  <a:pt x="1016" y="9779"/>
                </a:lnTo>
                <a:cubicBezTo>
                  <a:pt x="1016" y="10224"/>
                  <a:pt x="508" y="10669"/>
                  <a:pt x="0" y="10669"/>
                </a:cubicBezTo>
              </a:path>
            </a:pathLst>
          </a:custGeom>
          <a:noFill/>
          <a:ln w="57240">
            <a:solidFill>
              <a:srgbClr val="3465A4"/>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572" name="CustomShape 162"/>
          <p:cNvSpPr/>
          <p:nvPr/>
        </p:nvSpPr>
        <p:spPr>
          <a:xfrm>
            <a:off x="9692280" y="4297680"/>
            <a:ext cx="2005200" cy="907920"/>
          </a:xfrm>
          <a:prstGeom prst="rect">
            <a:avLst/>
          </a:prstGeom>
          <a:solidFill>
            <a:srgbClr val="C2E0AE"/>
          </a:solidFill>
          <a:ln w="57240">
            <a:solidFill>
              <a:srgbClr val="00A65D"/>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2200" b="0" strike="noStrike" spc="-1">
                <a:solidFill>
                  <a:srgbClr val="000000"/>
                </a:solidFill>
                <a:latin typeface="Cantarell"/>
                <a:ea typeface="DejaVu Sans"/>
              </a:rPr>
              <a:t>“Alternative Hypothesis”</a:t>
            </a:r>
            <a:endParaRPr lang="en" sz="2200" b="0" strike="noStrike" spc="-1">
              <a:solidFill>
                <a:srgbClr val="000000"/>
              </a:solidFill>
              <a:latin typeface="Arial"/>
            </a:endParaRPr>
          </a:p>
        </p:txBody>
      </p:sp>
      <p:pic>
        <p:nvPicPr>
          <p:cNvPr id="573" name="Picture 572"/>
          <p:cNvPicPr/>
          <p:nvPr/>
        </p:nvPicPr>
        <p:blipFill>
          <a:blip r:embed="rId2"/>
          <a:stretch/>
        </p:blipFill>
        <p:spPr>
          <a:xfrm>
            <a:off x="4051800" y="1554480"/>
            <a:ext cx="3713760" cy="750960"/>
          </a:xfrm>
          <a:prstGeom prst="rect">
            <a:avLst/>
          </a:prstGeom>
          <a:ln w="0">
            <a:noFill/>
          </a:ln>
        </p:spPr>
      </p:pic>
      <p:pic>
        <p:nvPicPr>
          <p:cNvPr id="574" name="Picture 573"/>
          <p:cNvPicPr/>
          <p:nvPr/>
        </p:nvPicPr>
        <p:blipFill>
          <a:blip r:embed="rId3"/>
          <a:stretch/>
        </p:blipFill>
        <p:spPr>
          <a:xfrm>
            <a:off x="4023000" y="2914920"/>
            <a:ext cx="3765600" cy="844200"/>
          </a:xfrm>
          <a:prstGeom prst="rect">
            <a:avLst/>
          </a:prstGeom>
          <a:ln w="0">
            <a:noFill/>
          </a:ln>
        </p:spPr>
      </p:pic>
      <p:pic>
        <p:nvPicPr>
          <p:cNvPr id="575" name="Picture 574"/>
          <p:cNvPicPr/>
          <p:nvPr/>
        </p:nvPicPr>
        <p:blipFill>
          <a:blip r:embed="rId4"/>
          <a:stretch/>
        </p:blipFill>
        <p:spPr>
          <a:xfrm>
            <a:off x="4023000" y="4206240"/>
            <a:ext cx="3834000" cy="823320"/>
          </a:xfrm>
          <a:prstGeom prst="rect">
            <a:avLst/>
          </a:prstGeom>
          <a:ln w="0">
            <a:noFill/>
          </a:ln>
        </p:spPr>
      </p:pic>
      <p:pic>
        <p:nvPicPr>
          <p:cNvPr id="576" name="Picture 575"/>
          <p:cNvPicPr/>
          <p:nvPr/>
        </p:nvPicPr>
        <p:blipFill>
          <a:blip r:embed="rId5"/>
          <a:stretch/>
        </p:blipFill>
        <p:spPr>
          <a:xfrm>
            <a:off x="3970440" y="5420160"/>
            <a:ext cx="3939480" cy="68040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571"/>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5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CustomShape 163"/>
          <p:cNvSpPr/>
          <p:nvPr/>
        </p:nvSpPr>
        <p:spPr>
          <a:xfrm>
            <a:off x="609120" y="273600"/>
            <a:ext cx="10962360" cy="113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000000"/>
                </a:solidFill>
                <a:latin typeface="Cantarell"/>
                <a:ea typeface="DejaVu Sans"/>
              </a:rPr>
              <a:t>Bayesian T-Test: Prior Distribution</a:t>
            </a:r>
            <a:endParaRPr lang="en" sz="4400" b="0" strike="noStrike" spc="-1">
              <a:solidFill>
                <a:srgbClr val="000000"/>
              </a:solidFill>
              <a:latin typeface="Arial"/>
            </a:endParaRPr>
          </a:p>
        </p:txBody>
      </p:sp>
      <p:sp>
        <p:nvSpPr>
          <p:cNvPr id="578" name="CustomShape 164"/>
          <p:cNvSpPr/>
          <p:nvPr/>
        </p:nvSpPr>
        <p:spPr>
          <a:xfrm>
            <a:off x="609120" y="1604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579" name="CustomShape 165"/>
          <p:cNvSpPr/>
          <p:nvPr/>
        </p:nvSpPr>
        <p:spPr>
          <a:xfrm>
            <a:off x="609120" y="1856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580" name="CustomShape 166"/>
          <p:cNvSpPr/>
          <p:nvPr/>
        </p:nvSpPr>
        <p:spPr>
          <a:xfrm>
            <a:off x="2689131" y="1515600"/>
            <a:ext cx="6480259" cy="1129680"/>
          </a:xfrm>
          <a:prstGeom prst="rect">
            <a:avLst/>
          </a:prstGeom>
          <a:solidFill>
            <a:srgbClr val="C2E0AE"/>
          </a:solidFill>
          <a:ln w="57240">
            <a:solidFill>
              <a:srgbClr val="00A65D"/>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Cantarell"/>
                <a:ea typeface="DejaVu Sans"/>
              </a:rPr>
              <a:t>The prior distribution is on the same domain as the parameter of interest: so we need a distribution that is between [-∞, ∞].</a:t>
            </a:r>
            <a:endParaRPr lang="en" sz="1600" b="0" strike="noStrike" spc="-1">
              <a:solidFill>
                <a:srgbClr val="000000"/>
              </a:solidFill>
              <a:latin typeface="Arial"/>
            </a:endParaRPr>
          </a:p>
          <a:p>
            <a:pPr algn="ctr">
              <a:lnSpc>
                <a:spcPct val="100000"/>
              </a:lnSpc>
            </a:pPr>
            <a:r>
              <a:rPr lang="en-US" sz="1600" b="0" strike="noStrike" spc="-1">
                <a:solidFill>
                  <a:srgbClr val="000000"/>
                </a:solidFill>
                <a:latin typeface="Cantarell"/>
                <a:ea typeface="DejaVu Sans"/>
              </a:rPr>
              <a:t>A normal distribution could work, but the convention is to use a t-distribution with df = 1. This is known as the </a:t>
            </a:r>
            <a:r>
              <a:rPr lang="en-US" sz="1600" b="1" strike="noStrike" spc="-1">
                <a:solidFill>
                  <a:srgbClr val="000000"/>
                </a:solidFill>
                <a:latin typeface="Cantarell"/>
                <a:ea typeface="DejaVu Sans"/>
              </a:rPr>
              <a:t>Cauchy</a:t>
            </a:r>
            <a:r>
              <a:rPr lang="en-US" sz="1600" b="0" strike="noStrike" spc="-1">
                <a:solidFill>
                  <a:srgbClr val="000000"/>
                </a:solidFill>
                <a:latin typeface="Cantarell"/>
                <a:ea typeface="DejaVu Sans"/>
              </a:rPr>
              <a:t> distribution</a:t>
            </a:r>
            <a:endParaRPr lang="en" sz="1600" b="0" strike="noStrike" spc="-1">
              <a:solidFill>
                <a:srgbClr val="000000"/>
              </a:solidFill>
              <a:latin typeface="Arial"/>
            </a:endParaRPr>
          </a:p>
        </p:txBody>
      </p:sp>
      <p:sp>
        <p:nvSpPr>
          <p:cNvPr id="581" name="CustomShape 167"/>
          <p:cNvSpPr/>
          <p:nvPr/>
        </p:nvSpPr>
        <p:spPr>
          <a:xfrm>
            <a:off x="2925720" y="3108960"/>
            <a:ext cx="6119640" cy="672480"/>
          </a:xfrm>
          <a:prstGeom prst="rect">
            <a:avLst/>
          </a:prstGeom>
          <a:solidFill>
            <a:srgbClr val="C2E0AE"/>
          </a:solidFill>
          <a:ln w="57240">
            <a:solidFill>
              <a:srgbClr val="00A65D"/>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Cantarell"/>
                <a:ea typeface="DejaVu Sans"/>
              </a:rPr>
              <a:t>The Cauchy distribution is governed by a single shape parameter that determines how wide it is</a:t>
            </a:r>
            <a:endParaRPr lang="en" sz="1600" b="0" strike="noStrike" spc="-1">
              <a:solidFill>
                <a:srgbClr val="000000"/>
              </a:solidFill>
              <a:latin typeface="Arial"/>
            </a:endParaRPr>
          </a:p>
        </p:txBody>
      </p:sp>
      <p:sp>
        <p:nvSpPr>
          <p:cNvPr id="582" name="CustomShape 168"/>
          <p:cNvSpPr/>
          <p:nvPr/>
        </p:nvSpPr>
        <p:spPr>
          <a:xfrm>
            <a:off x="9509400" y="1604520"/>
            <a:ext cx="2398490" cy="1182240"/>
          </a:xfrm>
          <a:prstGeom prst="rect">
            <a:avLst/>
          </a:prstGeom>
          <a:solidFill>
            <a:srgbClr val="87D1D1"/>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Cantarell"/>
                <a:ea typeface="DejaVu Sans"/>
              </a:rPr>
              <a:t>A uniform distribution would not work here, because delta has an infinite domain</a:t>
            </a:r>
            <a:endParaRPr lang="en" sz="1600" b="0" strike="noStrike" spc="-1">
              <a:solidFill>
                <a:srgbClr val="000000"/>
              </a:solidFill>
              <a:latin typeface="Arial"/>
            </a:endParaRPr>
          </a:p>
        </p:txBody>
      </p:sp>
      <p:sp>
        <p:nvSpPr>
          <p:cNvPr id="583" name="Line 32"/>
          <p:cNvSpPr/>
          <p:nvPr/>
        </p:nvSpPr>
        <p:spPr>
          <a:xfrm>
            <a:off x="6034680" y="2651760"/>
            <a:ext cx="360" cy="457200"/>
          </a:xfrm>
          <a:custGeom>
            <a:avLst/>
            <a:gdLst/>
            <a:ahLst/>
            <a:cxnLst/>
            <a:rect l="0" t="0" r="r" b="b"/>
            <a:pathLst>
              <a:path w="1" h="1270" fill="none">
                <a:moveTo>
                  <a:pt x="0" y="0"/>
                </a:moveTo>
                <a:lnTo>
                  <a:pt x="1" y="1270"/>
                </a:lnTo>
              </a:path>
            </a:pathLst>
          </a:custGeom>
          <a:ln w="57240">
            <a:solidFill>
              <a:srgbClr val="00A65D"/>
            </a:solidFill>
            <a:round/>
            <a:tailEnd type="triangle" w="med" len="med"/>
          </a:ln>
        </p:spPr>
        <p:txBody>
          <a:bodyPr lIns="90000" tIns="45000" rIns="90000" bIns="45000" anchor="t" anchorCtr="1">
            <a:noAutofit/>
          </a:bodyPr>
          <a:lstStyle/>
          <a:p>
            <a:endParaRPr lang="en" sz="1800" b="0" strike="noStrike" spc="-1">
              <a:solidFill>
                <a:srgbClr val="000000"/>
              </a:solidFill>
              <a:latin typeface="Arial"/>
            </a:endParaRPr>
          </a:p>
        </p:txBody>
      </p:sp>
      <p:pic>
        <p:nvPicPr>
          <p:cNvPr id="584" name="Picture 583"/>
          <p:cNvPicPr/>
          <p:nvPr/>
        </p:nvPicPr>
        <p:blipFill>
          <a:blip r:embed="rId2"/>
          <a:stretch/>
        </p:blipFill>
        <p:spPr>
          <a:xfrm>
            <a:off x="639720" y="3840480"/>
            <a:ext cx="3102480" cy="3102480"/>
          </a:xfrm>
          <a:prstGeom prst="rect">
            <a:avLst/>
          </a:prstGeom>
          <a:ln w="0">
            <a:noFill/>
          </a:ln>
        </p:spPr>
      </p:pic>
      <p:pic>
        <p:nvPicPr>
          <p:cNvPr id="585" name="Picture 584"/>
          <p:cNvPicPr/>
          <p:nvPr/>
        </p:nvPicPr>
        <p:blipFill>
          <a:blip r:embed="rId3"/>
          <a:stretch/>
        </p:blipFill>
        <p:spPr>
          <a:xfrm>
            <a:off x="4541040" y="3840480"/>
            <a:ext cx="3102480" cy="3102480"/>
          </a:xfrm>
          <a:prstGeom prst="rect">
            <a:avLst/>
          </a:prstGeom>
          <a:ln w="0">
            <a:noFill/>
          </a:ln>
        </p:spPr>
      </p:pic>
      <p:pic>
        <p:nvPicPr>
          <p:cNvPr id="586" name="Picture 585"/>
          <p:cNvPicPr/>
          <p:nvPr/>
        </p:nvPicPr>
        <p:blipFill>
          <a:blip r:embed="rId4"/>
          <a:stretch/>
        </p:blipFill>
        <p:spPr>
          <a:xfrm>
            <a:off x="8453160" y="3895920"/>
            <a:ext cx="3102480" cy="310248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81"/>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58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fill="hold" nodeType="clickEffect">
                                  <p:stCondLst>
                                    <p:cond delay="0"/>
                                  </p:stCondLst>
                                  <p:childTnLst>
                                    <p:set>
                                      <p:cBhvr>
                                        <p:cTn id="16" dur="1" fill="hold">
                                          <p:stCondLst>
                                            <p:cond delay="0"/>
                                          </p:stCondLst>
                                        </p:cTn>
                                        <p:tgtEl>
                                          <p:spTgt spid="58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fill="hold" nodeType="clickEffect">
                                  <p:stCondLst>
                                    <p:cond delay="0"/>
                                  </p:stCondLst>
                                  <p:childTnLst>
                                    <p:set>
                                      <p:cBhvr>
                                        <p:cTn id="20" dur="1" fill="hold">
                                          <p:stCondLst>
                                            <p:cond delay="0"/>
                                          </p:stCondLst>
                                        </p:cTn>
                                        <p:tgtEl>
                                          <p:spTgt spid="58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fill="hold" nodeType="clickEffect">
                                  <p:stCondLst>
                                    <p:cond delay="0"/>
                                  </p:stCondLst>
                                  <p:childTnLst>
                                    <p:set>
                                      <p:cBhvr>
                                        <p:cTn id="24" dur="1" fill="hold">
                                          <p:stCondLst>
                                            <p:cond delay="0"/>
                                          </p:stCondLst>
                                        </p:cTn>
                                        <p:tgtEl>
                                          <p:spTgt spid="5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CustomShape 211"/>
          <p:cNvSpPr/>
          <p:nvPr/>
        </p:nvSpPr>
        <p:spPr>
          <a:xfrm>
            <a:off x="548280" y="10080"/>
            <a:ext cx="10967760" cy="1140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endParaRPr lang="en" sz="1800" b="0" strike="noStrike" spc="-1">
              <a:solidFill>
                <a:srgbClr val="000000"/>
              </a:solidFill>
              <a:latin typeface="Arial"/>
            </a:endParaRPr>
          </a:p>
        </p:txBody>
      </p:sp>
      <p:sp>
        <p:nvSpPr>
          <p:cNvPr id="128" name="CustomShape 212"/>
          <p:cNvSpPr/>
          <p:nvPr/>
        </p:nvSpPr>
        <p:spPr>
          <a:xfrm>
            <a:off x="609120" y="1604520"/>
            <a:ext cx="10967760" cy="3972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129" name="CustomShape 213"/>
          <p:cNvSpPr/>
          <p:nvPr/>
        </p:nvSpPr>
        <p:spPr>
          <a:xfrm>
            <a:off x="1083240" y="1143000"/>
            <a:ext cx="5027760" cy="912960"/>
          </a:xfrm>
          <a:prstGeom prst="rect">
            <a:avLst/>
          </a:prstGeom>
          <a:solidFill>
            <a:srgbClr val="BCAED5"/>
          </a:solidFill>
          <a:ln w="57240">
            <a:solidFill>
              <a:srgbClr val="5C2D91"/>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2000" b="0" strike="noStrike" spc="-1">
                <a:solidFill>
                  <a:srgbClr val="000000"/>
                </a:solidFill>
                <a:latin typeface="Cantarell"/>
                <a:ea typeface="DejaVu Sans"/>
              </a:rPr>
              <a:t>Based on what these models claim about θ, certain outcomes are more/less likely</a:t>
            </a:r>
            <a:endParaRPr lang="en" sz="2000" b="0" strike="noStrike" spc="-1">
              <a:solidFill>
                <a:srgbClr val="000000"/>
              </a:solidFill>
              <a:latin typeface="Arial"/>
            </a:endParaRPr>
          </a:p>
        </p:txBody>
      </p:sp>
      <p:sp>
        <p:nvSpPr>
          <p:cNvPr id="134" name="CustomShape 214"/>
          <p:cNvSpPr/>
          <p:nvPr/>
        </p:nvSpPr>
        <p:spPr>
          <a:xfrm>
            <a:off x="6308035" y="1143000"/>
            <a:ext cx="5805965" cy="912960"/>
          </a:xfrm>
          <a:prstGeom prst="rect">
            <a:avLst/>
          </a:prstGeom>
          <a:solidFill>
            <a:srgbClr val="BCAED5"/>
          </a:solidFill>
          <a:ln w="57240">
            <a:solidFill>
              <a:srgbClr val="E6E905"/>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2000" b="0" strike="noStrike" spc="-1">
                <a:solidFill>
                  <a:srgbClr val="000000"/>
                </a:solidFill>
                <a:latin typeface="Cantarell"/>
                <a:ea typeface="DejaVu Sans"/>
              </a:rPr>
              <a:t>The yellow bar indicates how likely an outcome of 8/10 heads is, under Sarah’s model</a:t>
            </a:r>
            <a:endParaRPr lang="en" sz="2000" b="0" strike="noStrike" spc="-1">
              <a:solidFill>
                <a:srgbClr val="000000"/>
              </a:solidFill>
              <a:latin typeface="Arial"/>
            </a:endParaRPr>
          </a:p>
        </p:txBody>
      </p:sp>
      <p:pic>
        <p:nvPicPr>
          <p:cNvPr id="135" name="Picture 134"/>
          <p:cNvPicPr/>
          <p:nvPr/>
        </p:nvPicPr>
        <p:blipFill>
          <a:blip r:embed="rId2"/>
          <a:stretch/>
        </p:blipFill>
        <p:spPr>
          <a:xfrm>
            <a:off x="7649640" y="2856240"/>
            <a:ext cx="3274920" cy="1093680"/>
          </a:xfrm>
          <a:prstGeom prst="rect">
            <a:avLst/>
          </a:prstGeom>
          <a:ln w="0">
            <a:noFill/>
          </a:ln>
        </p:spPr>
      </p:pic>
      <p:sp>
        <p:nvSpPr>
          <p:cNvPr id="136" name="CustomShape 215"/>
          <p:cNvSpPr/>
          <p:nvPr/>
        </p:nvSpPr>
        <p:spPr>
          <a:xfrm>
            <a:off x="7238520" y="4309200"/>
            <a:ext cx="4190040" cy="913320"/>
          </a:xfrm>
          <a:prstGeom prst="rect">
            <a:avLst/>
          </a:prstGeom>
          <a:solidFill>
            <a:srgbClr val="C2E0AE"/>
          </a:solidFill>
          <a:ln w="29160">
            <a:solidFill>
              <a:srgbClr val="21409A"/>
            </a:solidFill>
            <a:round/>
          </a:ln>
        </p:spPr>
        <p:style>
          <a:lnRef idx="0">
            <a:scrgbClr r="0" g="0" b="0"/>
          </a:lnRef>
          <a:fillRef idx="0">
            <a:scrgbClr r="0" g="0" b="0"/>
          </a:fillRef>
          <a:effectRef idx="0">
            <a:scrgbClr r="0" g="0" b="0"/>
          </a:effectRef>
          <a:fontRef idx="minor"/>
        </p:style>
        <p:txBody>
          <a:bodyPr lIns="14400" tIns="14400" rIns="14400" bIns="14400" anchor="ctr">
            <a:noAutofit/>
          </a:bodyPr>
          <a:lstStyle/>
          <a:p>
            <a:pPr algn="ctr">
              <a:lnSpc>
                <a:spcPct val="100000"/>
              </a:lnSpc>
            </a:pPr>
            <a:r>
              <a:rPr lang="en-US" sz="2000" b="0" strike="noStrike" spc="-1">
                <a:solidFill>
                  <a:srgbClr val="000000"/>
                </a:solidFill>
                <a:latin typeface="Cantarell"/>
                <a:ea typeface="DejaVu Sans"/>
              </a:rPr>
              <a:t>To create this figure, we take the binomial formula, and fill in θ = 0.5 </a:t>
            </a:r>
            <a:endParaRPr lang="en" sz="2000" b="0" strike="noStrike" spc="-1">
              <a:solidFill>
                <a:srgbClr val="000000"/>
              </a:solidFill>
              <a:latin typeface="Arial"/>
            </a:endParaRPr>
          </a:p>
        </p:txBody>
      </p:sp>
      <p:sp>
        <p:nvSpPr>
          <p:cNvPr id="137" name="CustomShape 216"/>
          <p:cNvSpPr/>
          <p:nvPr/>
        </p:nvSpPr>
        <p:spPr>
          <a:xfrm>
            <a:off x="7238520" y="5569200"/>
            <a:ext cx="4190040" cy="913320"/>
          </a:xfrm>
          <a:prstGeom prst="rect">
            <a:avLst/>
          </a:prstGeom>
          <a:solidFill>
            <a:srgbClr val="C2E0AE"/>
          </a:solidFill>
          <a:ln w="29160">
            <a:solidFill>
              <a:srgbClr val="21409A"/>
            </a:solidFill>
            <a:round/>
          </a:ln>
        </p:spPr>
        <p:style>
          <a:lnRef idx="0">
            <a:scrgbClr r="0" g="0" b="0"/>
          </a:lnRef>
          <a:fillRef idx="0">
            <a:scrgbClr r="0" g="0" b="0"/>
          </a:fillRef>
          <a:effectRef idx="0">
            <a:scrgbClr r="0" g="0" b="0"/>
          </a:effectRef>
          <a:fontRef idx="minor"/>
        </p:style>
        <p:txBody>
          <a:bodyPr lIns="14400" tIns="14400" rIns="14400" bIns="14400" anchor="ctr">
            <a:noAutofit/>
          </a:bodyPr>
          <a:lstStyle/>
          <a:p>
            <a:pPr algn="ctr">
              <a:lnSpc>
                <a:spcPct val="100000"/>
              </a:lnSpc>
            </a:pPr>
            <a:r>
              <a:rPr lang="en-US" sz="2000" b="0" strike="noStrike" spc="-1">
                <a:solidFill>
                  <a:srgbClr val="000000"/>
                </a:solidFill>
                <a:latin typeface="Cantarell"/>
                <a:ea typeface="DejaVu Sans"/>
              </a:rPr>
              <a:t>For instance, for an outcome of k=8 heads, the formula gives 0.0439</a:t>
            </a:r>
            <a:endParaRPr lang="en" sz="2000" b="0" strike="noStrike" spc="-1">
              <a:solidFill>
                <a:srgbClr val="000000"/>
              </a:solidFill>
              <a:latin typeface="Arial"/>
            </a:endParaRPr>
          </a:p>
        </p:txBody>
      </p:sp>
      <p:sp>
        <p:nvSpPr>
          <p:cNvPr id="138" name="PlaceHolder 1"/>
          <p:cNvSpPr>
            <a:spLocks noGrp="1"/>
          </p:cNvSpPr>
          <p:nvPr>
            <p:ph type="title"/>
          </p:nvPr>
        </p:nvSpPr>
        <p:spPr>
          <a:xfrm>
            <a:off x="1488240" y="115920"/>
            <a:ext cx="9190440" cy="1170000"/>
          </a:xfrm>
          <a:prstGeom prst="rect">
            <a:avLst/>
          </a:prstGeom>
          <a:noFill/>
          <a:ln w="0">
            <a:noFill/>
          </a:ln>
        </p:spPr>
        <p:txBody>
          <a:bodyPr lIns="0" tIns="0" rIns="0" bIns="0" anchor="ctr">
            <a:noAutofit/>
          </a:bodyPr>
          <a:lstStyle/>
          <a:p>
            <a:pPr indent="0">
              <a:lnSpc>
                <a:spcPct val="85000"/>
              </a:lnSpc>
              <a:buNone/>
            </a:pPr>
            <a:r>
              <a:rPr lang="en-GB" sz="3600" b="0" strike="noStrike" spc="-1">
                <a:solidFill>
                  <a:srgbClr val="000000"/>
                </a:solidFill>
                <a:latin typeface="Cantarell Extra Bold"/>
              </a:rPr>
              <a:t>Statistical Models Make Predictions</a:t>
            </a:r>
          </a:p>
        </p:txBody>
      </p:sp>
      <p:grpSp>
        <p:nvGrpSpPr>
          <p:cNvPr id="2" name="Group 1">
            <a:extLst>
              <a:ext uri="{FF2B5EF4-FFF2-40B4-BE49-F238E27FC236}">
                <a16:creationId xmlns:a16="http://schemas.microsoft.com/office/drawing/2014/main" id="{C2D09DF8-F1B8-42D0-9368-5CB3047EBBCB}"/>
              </a:ext>
            </a:extLst>
          </p:cNvPr>
          <p:cNvGrpSpPr/>
          <p:nvPr/>
        </p:nvGrpSpPr>
        <p:grpSpPr>
          <a:xfrm>
            <a:off x="12600" y="2250000"/>
            <a:ext cx="6628320" cy="4615920"/>
            <a:chOff x="12600" y="2250000"/>
            <a:chExt cx="6628320" cy="4615920"/>
          </a:xfrm>
        </p:grpSpPr>
        <p:pic>
          <p:nvPicPr>
            <p:cNvPr id="3" name="Picture 2">
              <a:extLst>
                <a:ext uri="{FF2B5EF4-FFF2-40B4-BE49-F238E27FC236}">
                  <a16:creationId xmlns:a16="http://schemas.microsoft.com/office/drawing/2014/main" id="{9D245B70-501F-B36A-4D53-A134DA085417}"/>
                </a:ext>
              </a:extLst>
            </p:cNvPr>
            <p:cNvPicPr/>
            <p:nvPr/>
          </p:nvPicPr>
          <p:blipFill>
            <a:blip r:embed="rId3"/>
            <a:stretch/>
          </p:blipFill>
          <p:spPr>
            <a:xfrm>
              <a:off x="12600" y="2286000"/>
              <a:ext cx="6408720" cy="4579920"/>
            </a:xfrm>
            <a:prstGeom prst="rect">
              <a:avLst/>
            </a:prstGeom>
            <a:ln w="0">
              <a:noFill/>
            </a:ln>
          </p:spPr>
        </p:pic>
        <p:pic>
          <p:nvPicPr>
            <p:cNvPr id="4" name="Picture 3">
              <a:extLst>
                <a:ext uri="{FF2B5EF4-FFF2-40B4-BE49-F238E27FC236}">
                  <a16:creationId xmlns:a16="http://schemas.microsoft.com/office/drawing/2014/main" id="{08DE905F-11E6-AC5D-7573-7035AA413C84}"/>
                </a:ext>
              </a:extLst>
            </p:cNvPr>
            <p:cNvPicPr/>
            <p:nvPr/>
          </p:nvPicPr>
          <p:blipFill>
            <a:blip r:embed="rId4"/>
            <a:srcRect r="47832"/>
            <a:stretch/>
          </p:blipFill>
          <p:spPr>
            <a:xfrm>
              <a:off x="3079800" y="2250000"/>
              <a:ext cx="3341160" cy="4579920"/>
            </a:xfrm>
            <a:prstGeom prst="rect">
              <a:avLst/>
            </a:prstGeom>
            <a:ln w="0">
              <a:noFill/>
            </a:ln>
          </p:spPr>
        </p:pic>
        <p:sp>
          <p:nvSpPr>
            <p:cNvPr id="5" name="Rectangle 4">
              <a:extLst>
                <a:ext uri="{FF2B5EF4-FFF2-40B4-BE49-F238E27FC236}">
                  <a16:creationId xmlns:a16="http://schemas.microsoft.com/office/drawing/2014/main" id="{5C3FF323-B019-9FED-CDD9-8CF098686B77}"/>
                </a:ext>
              </a:extLst>
            </p:cNvPr>
            <p:cNvSpPr/>
            <p:nvPr/>
          </p:nvSpPr>
          <p:spPr>
            <a:xfrm>
              <a:off x="6184800" y="3886200"/>
              <a:ext cx="456120" cy="1370520"/>
            </a:xfrm>
            <a:prstGeom prst="rect">
              <a:avLst/>
            </a:prstGeom>
            <a:solidFill>
              <a:srgbClr val="FFFFFF"/>
            </a:solidFill>
            <a:ln w="0">
              <a:solidFill>
                <a:srgbClr val="FFFFFF"/>
              </a:solidFill>
            </a:ln>
          </p:spPr>
          <p:style>
            <a:lnRef idx="0">
              <a:scrgbClr r="0" g="0" b="0"/>
            </a:lnRef>
            <a:fillRef idx="0">
              <a:scrgbClr r="0" g="0" b="0"/>
            </a:fillRef>
            <a:effectRef idx="0">
              <a:scrgbClr r="0" g="0" b="0"/>
            </a:effectRef>
            <a:fontRef idx="minor"/>
          </p:style>
          <p:txBody>
            <a:bodyPr/>
            <a:lstStyle/>
            <a:p>
              <a:endParaRPr lang="en-NL"/>
            </a:p>
          </p:txBody>
        </p:sp>
      </p:gr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35"/>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CustomShape 169"/>
          <p:cNvSpPr/>
          <p:nvPr/>
        </p:nvSpPr>
        <p:spPr>
          <a:xfrm>
            <a:off x="609120" y="273600"/>
            <a:ext cx="10962360" cy="113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000000"/>
                </a:solidFill>
                <a:latin typeface="Cantarell"/>
                <a:ea typeface="DejaVu Sans"/>
              </a:rPr>
              <a:t>Bayesian T-Test: Prior Distribution</a:t>
            </a:r>
            <a:endParaRPr lang="en" sz="4400" b="0" strike="noStrike" spc="-1">
              <a:solidFill>
                <a:srgbClr val="000000"/>
              </a:solidFill>
              <a:latin typeface="Arial"/>
            </a:endParaRPr>
          </a:p>
        </p:txBody>
      </p:sp>
      <p:sp>
        <p:nvSpPr>
          <p:cNvPr id="588" name="CustomShape 170"/>
          <p:cNvSpPr/>
          <p:nvPr/>
        </p:nvSpPr>
        <p:spPr>
          <a:xfrm>
            <a:off x="609120" y="1604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589" name="CustomShape 171"/>
          <p:cNvSpPr/>
          <p:nvPr/>
        </p:nvSpPr>
        <p:spPr>
          <a:xfrm>
            <a:off x="609120" y="1856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pic>
        <p:nvPicPr>
          <p:cNvPr id="590" name="Picture 589"/>
          <p:cNvPicPr/>
          <p:nvPr/>
        </p:nvPicPr>
        <p:blipFill>
          <a:blip r:embed="rId2"/>
          <a:stretch/>
        </p:blipFill>
        <p:spPr>
          <a:xfrm>
            <a:off x="639720" y="3840480"/>
            <a:ext cx="3102480" cy="3102480"/>
          </a:xfrm>
          <a:prstGeom prst="rect">
            <a:avLst/>
          </a:prstGeom>
          <a:ln w="0">
            <a:noFill/>
          </a:ln>
        </p:spPr>
      </p:pic>
      <p:pic>
        <p:nvPicPr>
          <p:cNvPr id="591" name="Picture 590"/>
          <p:cNvPicPr/>
          <p:nvPr/>
        </p:nvPicPr>
        <p:blipFill>
          <a:blip r:embed="rId3"/>
          <a:stretch/>
        </p:blipFill>
        <p:spPr>
          <a:xfrm>
            <a:off x="4541040" y="3840480"/>
            <a:ext cx="3102480" cy="3102480"/>
          </a:xfrm>
          <a:prstGeom prst="rect">
            <a:avLst/>
          </a:prstGeom>
          <a:ln w="0">
            <a:noFill/>
          </a:ln>
        </p:spPr>
      </p:pic>
      <p:pic>
        <p:nvPicPr>
          <p:cNvPr id="592" name="Picture 591"/>
          <p:cNvPicPr/>
          <p:nvPr/>
        </p:nvPicPr>
        <p:blipFill>
          <a:blip r:embed="rId4"/>
          <a:stretch/>
        </p:blipFill>
        <p:spPr>
          <a:xfrm>
            <a:off x="8453160" y="3895920"/>
            <a:ext cx="3102480" cy="3102480"/>
          </a:xfrm>
          <a:prstGeom prst="rect">
            <a:avLst/>
          </a:prstGeom>
          <a:ln w="0">
            <a:noFill/>
          </a:ln>
        </p:spPr>
      </p:pic>
      <p:sp>
        <p:nvSpPr>
          <p:cNvPr id="593" name="CustomShape 172"/>
          <p:cNvSpPr/>
          <p:nvPr/>
        </p:nvSpPr>
        <p:spPr>
          <a:xfrm>
            <a:off x="457920" y="1427760"/>
            <a:ext cx="3924360" cy="959760"/>
          </a:xfrm>
          <a:prstGeom prst="rect">
            <a:avLst/>
          </a:prstGeom>
          <a:solidFill>
            <a:srgbClr val="87D1D1"/>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500" b="0" strike="noStrike" spc="-1">
                <a:solidFill>
                  <a:srgbClr val="000000"/>
                </a:solidFill>
                <a:latin typeface="Cantarell"/>
                <a:ea typeface="DejaVu Sans"/>
              </a:rPr>
              <a:t>A prior distribution that reflects the belief that 50% of the values of </a:t>
            </a:r>
            <a:r>
              <a:rPr lang="en-US" sz="1500" b="0" strike="noStrike" spc="-1">
                <a:solidFill>
                  <a:srgbClr val="000000"/>
                </a:solidFill>
                <a:latin typeface="Cantarell"/>
                <a:ea typeface="Arial"/>
              </a:rPr>
              <a:t>δ</a:t>
            </a:r>
            <a:r>
              <a:rPr lang="en-US" sz="1500" b="0" strike="noStrike" spc="-1">
                <a:solidFill>
                  <a:srgbClr val="000000"/>
                </a:solidFill>
                <a:latin typeface="Cantarell"/>
                <a:ea typeface="DejaVu Sans"/>
              </a:rPr>
              <a:t> are located between -0.707 and 0.707, </a:t>
            </a:r>
            <a:r>
              <a:rPr lang="en-US" sz="1500" b="1" strike="noStrike" spc="-1">
                <a:solidFill>
                  <a:srgbClr val="000000"/>
                </a:solidFill>
                <a:latin typeface="Cantarell"/>
                <a:ea typeface="DejaVu Sans"/>
              </a:rPr>
              <a:t>a priori</a:t>
            </a:r>
            <a:endParaRPr lang="en" sz="1500" b="0" strike="noStrike" spc="-1">
              <a:solidFill>
                <a:srgbClr val="000000"/>
              </a:solidFill>
              <a:latin typeface="Arial"/>
            </a:endParaRPr>
          </a:p>
        </p:txBody>
      </p:sp>
      <p:sp>
        <p:nvSpPr>
          <p:cNvPr id="594" name="CustomShape 173"/>
          <p:cNvSpPr/>
          <p:nvPr/>
        </p:nvSpPr>
        <p:spPr>
          <a:xfrm>
            <a:off x="4790880" y="1387800"/>
            <a:ext cx="3283200" cy="1091160"/>
          </a:xfrm>
          <a:prstGeom prst="rect">
            <a:avLst/>
          </a:prstGeom>
          <a:solidFill>
            <a:srgbClr val="ADD58A"/>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Cantarell"/>
                <a:ea typeface="DejaVu Sans"/>
              </a:rPr>
              <a:t>A prior distribution that reflects the belief that 50% of the values of </a:t>
            </a:r>
            <a:r>
              <a:rPr lang="en-US" sz="1600" b="0" strike="noStrike" spc="-1">
                <a:solidFill>
                  <a:srgbClr val="000000"/>
                </a:solidFill>
                <a:latin typeface="Cantarell"/>
                <a:ea typeface="Arial"/>
              </a:rPr>
              <a:t>δ</a:t>
            </a:r>
            <a:r>
              <a:rPr lang="en-US" sz="1600" b="0" strike="noStrike" spc="-1">
                <a:solidFill>
                  <a:srgbClr val="000000"/>
                </a:solidFill>
                <a:latin typeface="Cantarell"/>
                <a:ea typeface="DejaVu Sans"/>
              </a:rPr>
              <a:t> are located between -1.5 and 1.5 ,</a:t>
            </a:r>
            <a:r>
              <a:rPr lang="en-US" sz="1600" b="0" strike="noStrike" spc="-1">
                <a:solidFill>
                  <a:srgbClr val="000000"/>
                </a:solidFill>
                <a:latin typeface="Cantarell"/>
                <a:ea typeface="AR PL SungtiL GB"/>
              </a:rPr>
              <a:t> </a:t>
            </a:r>
            <a:r>
              <a:rPr lang="en-US" sz="1600" b="1" strike="noStrike" spc="-1">
                <a:solidFill>
                  <a:srgbClr val="000000"/>
                </a:solidFill>
                <a:latin typeface="Cantarell"/>
                <a:ea typeface="AR PL SungtiL GB"/>
              </a:rPr>
              <a:t>a priori</a:t>
            </a:r>
            <a:endParaRPr lang="en" sz="1600" b="0" strike="noStrike" spc="-1">
              <a:solidFill>
                <a:srgbClr val="000000"/>
              </a:solidFill>
              <a:latin typeface="Arial"/>
            </a:endParaRPr>
          </a:p>
        </p:txBody>
      </p:sp>
      <p:sp>
        <p:nvSpPr>
          <p:cNvPr id="595" name="CustomShape 174"/>
          <p:cNvSpPr/>
          <p:nvPr/>
        </p:nvSpPr>
        <p:spPr>
          <a:xfrm>
            <a:off x="8777880" y="1339200"/>
            <a:ext cx="3283200" cy="1306080"/>
          </a:xfrm>
          <a:prstGeom prst="rect">
            <a:avLst/>
          </a:prstGeom>
          <a:solidFill>
            <a:srgbClr val="FCC79B"/>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Cantarell"/>
                <a:ea typeface="AR PL SungtiL GB"/>
              </a:rPr>
              <a:t>A prior distribution that reflects the belief that only positive values of </a:t>
            </a:r>
            <a:r>
              <a:rPr lang="en-US" sz="1600" b="0" strike="noStrike" spc="-1">
                <a:solidFill>
                  <a:srgbClr val="000000"/>
                </a:solidFill>
                <a:latin typeface="Cantarell"/>
                <a:ea typeface="Arial"/>
              </a:rPr>
              <a:t>δ</a:t>
            </a:r>
            <a:r>
              <a:rPr lang="en-US" sz="1600" b="0" strike="noStrike" spc="-1">
                <a:solidFill>
                  <a:srgbClr val="000000"/>
                </a:solidFill>
                <a:latin typeface="Cantarell"/>
                <a:ea typeface="AR PL SungtiL GB"/>
              </a:rPr>
              <a:t> are possible and that 50% of the values of </a:t>
            </a:r>
            <a:r>
              <a:rPr lang="en-US" sz="1600" b="0" strike="noStrike" spc="-1">
                <a:solidFill>
                  <a:srgbClr val="000000"/>
                </a:solidFill>
                <a:latin typeface="Cantarell"/>
                <a:ea typeface="Arial"/>
              </a:rPr>
              <a:t>δ are between 0 and 0.707</a:t>
            </a:r>
            <a:r>
              <a:rPr lang="en-US" sz="1600" b="0" strike="noStrike" spc="-1">
                <a:solidFill>
                  <a:srgbClr val="000000"/>
                </a:solidFill>
                <a:latin typeface="Cantarell"/>
                <a:ea typeface="DejaVu Sans"/>
              </a:rPr>
              <a:t>,</a:t>
            </a:r>
            <a:r>
              <a:rPr lang="en-US" sz="1600" b="0" strike="noStrike" spc="-1">
                <a:solidFill>
                  <a:srgbClr val="000000"/>
                </a:solidFill>
                <a:latin typeface="Cantarell"/>
                <a:ea typeface="AR PL SungtiL GB"/>
              </a:rPr>
              <a:t> </a:t>
            </a:r>
            <a:r>
              <a:rPr lang="en-US" sz="1600" b="1" strike="noStrike" spc="-1">
                <a:solidFill>
                  <a:srgbClr val="000000"/>
                </a:solidFill>
                <a:latin typeface="Cantarell"/>
                <a:ea typeface="AR PL SungtiL GB"/>
              </a:rPr>
              <a:t>a priori</a:t>
            </a:r>
            <a:endParaRPr lang="en" sz="1600" b="0" strike="noStrike" spc="-1">
              <a:solidFill>
                <a:srgbClr val="000000"/>
              </a:solidFill>
              <a:latin typeface="Arial"/>
            </a:endParaRPr>
          </a:p>
        </p:txBody>
      </p:sp>
      <p:sp>
        <p:nvSpPr>
          <p:cNvPr id="596" name="CustomShape 175"/>
          <p:cNvSpPr/>
          <p:nvPr/>
        </p:nvSpPr>
        <p:spPr>
          <a:xfrm>
            <a:off x="456840" y="2560320"/>
            <a:ext cx="4173840" cy="1182240"/>
          </a:xfrm>
          <a:prstGeom prst="rect">
            <a:avLst/>
          </a:prstGeom>
          <a:solidFill>
            <a:srgbClr val="87D1D1"/>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dirty="0">
                <a:solidFill>
                  <a:srgbClr val="000000"/>
                </a:solidFill>
                <a:latin typeface="Cantarell"/>
                <a:ea typeface="DejaVu Sans"/>
              </a:rPr>
              <a:t>This is often selected as the uninformative option. Why? Unfortunately that is a long and technical story, not suited for this workshop :(</a:t>
            </a:r>
            <a:endParaRPr lang="en" sz="1600" b="0" strike="noStrike" spc="-1" dirty="0">
              <a:solidFill>
                <a:srgbClr val="000000"/>
              </a:solidFill>
              <a:latin typeface="Arial"/>
            </a:endParaRPr>
          </a:p>
        </p:txBody>
      </p:sp>
      <p:pic>
        <p:nvPicPr>
          <p:cNvPr id="597" name="Picture 596"/>
          <p:cNvPicPr/>
          <p:nvPr/>
        </p:nvPicPr>
        <p:blipFill>
          <a:blip r:embed="rId5"/>
          <a:stretch/>
        </p:blipFill>
        <p:spPr>
          <a:xfrm>
            <a:off x="9083160" y="3234600"/>
            <a:ext cx="2553840" cy="546840"/>
          </a:xfrm>
          <a:prstGeom prst="rect">
            <a:avLst/>
          </a:prstGeom>
          <a:ln w="0">
            <a:noFill/>
          </a:ln>
        </p:spPr>
      </p:pic>
      <p:grpSp>
        <p:nvGrpSpPr>
          <p:cNvPr id="598" name="Group 18"/>
          <p:cNvGrpSpPr/>
          <p:nvPr/>
        </p:nvGrpSpPr>
        <p:grpSpPr>
          <a:xfrm>
            <a:off x="3931560" y="3324960"/>
            <a:ext cx="3468240" cy="1704240"/>
            <a:chOff x="3931560" y="3324960"/>
            <a:chExt cx="3468240" cy="1704240"/>
          </a:xfrm>
        </p:grpSpPr>
        <p:pic>
          <p:nvPicPr>
            <p:cNvPr id="599" name="Picture 598"/>
            <p:cNvPicPr/>
            <p:nvPr/>
          </p:nvPicPr>
          <p:blipFill>
            <a:blip r:embed="rId6"/>
            <a:stretch/>
          </p:blipFill>
          <p:spPr>
            <a:xfrm>
              <a:off x="5120280" y="3324960"/>
              <a:ext cx="2279520" cy="509040"/>
            </a:xfrm>
            <a:prstGeom prst="rect">
              <a:avLst/>
            </a:prstGeom>
            <a:ln w="0">
              <a:noFill/>
            </a:ln>
          </p:spPr>
        </p:pic>
        <p:sp>
          <p:nvSpPr>
            <p:cNvPr id="600" name="Line 33"/>
            <p:cNvSpPr/>
            <p:nvPr/>
          </p:nvSpPr>
          <p:spPr>
            <a:xfrm flipH="1">
              <a:off x="3931560" y="3931920"/>
              <a:ext cx="1737360" cy="1097280"/>
            </a:xfrm>
            <a:prstGeom prst="line">
              <a:avLst/>
            </a:prstGeom>
            <a:ln w="57240">
              <a:solidFill>
                <a:srgbClr val="F58220"/>
              </a:solidFill>
              <a:round/>
              <a:tailEnd type="triangle" w="med" len="med"/>
            </a:ln>
          </p:spPr>
          <p:style>
            <a:lnRef idx="0">
              <a:scrgbClr r="0" g="0" b="0"/>
            </a:lnRef>
            <a:fillRef idx="0">
              <a:scrgbClr r="0" g="0" b="0"/>
            </a:fillRef>
            <a:effectRef idx="0">
              <a:scrgbClr r="0" g="0" b="0"/>
            </a:effectRef>
            <a:fontRef idx="minor"/>
          </p:style>
          <p:txBody>
            <a:bodyPr lIns="90000" tIns="45000" rIns="90000" bIns="45000" anchor="t" anchorCtr="1">
              <a:noAutofit/>
            </a:bodyPr>
            <a:lstStyle/>
            <a:p>
              <a:endParaRPr lang="en" sz="1800" b="0" strike="noStrike" spc="-1">
                <a:solidFill>
                  <a:srgbClr val="000000"/>
                </a:solidFill>
                <a:latin typeface="Arial"/>
              </a:endParaRPr>
            </a:p>
          </p:txBody>
        </p:sp>
        <p:sp>
          <p:nvSpPr>
            <p:cNvPr id="601" name="Line 34"/>
            <p:cNvSpPr/>
            <p:nvPr/>
          </p:nvSpPr>
          <p:spPr>
            <a:xfrm>
              <a:off x="5683320" y="3917520"/>
              <a:ext cx="717120" cy="1111680"/>
            </a:xfrm>
            <a:prstGeom prst="line">
              <a:avLst/>
            </a:prstGeom>
            <a:ln w="57240">
              <a:solidFill>
                <a:srgbClr val="F58220"/>
              </a:solidFill>
              <a:round/>
              <a:tailEnd type="triangle" w="med" len="med"/>
            </a:ln>
          </p:spPr>
          <p:style>
            <a:lnRef idx="0">
              <a:scrgbClr r="0" g="0" b="0"/>
            </a:lnRef>
            <a:fillRef idx="0">
              <a:scrgbClr r="0" g="0" b="0"/>
            </a:fillRef>
            <a:effectRef idx="0">
              <a:scrgbClr r="0" g="0" b="0"/>
            </a:effectRef>
            <a:fontRef idx="minor"/>
          </p:style>
          <p:txBody>
            <a:bodyPr lIns="90000" tIns="45000" rIns="90000" bIns="45000" anchor="t" anchorCtr="1">
              <a:noAutofit/>
            </a:bodyPr>
            <a:lstStyle/>
            <a:p>
              <a:endParaRPr lang="en" sz="1800" b="0" strike="noStrike" spc="-1">
                <a:solidFill>
                  <a:srgbClr val="000000"/>
                </a:solidFill>
                <a:latin typeface="Arial"/>
              </a:endParaRPr>
            </a:p>
          </p:txBody>
        </p:sp>
      </p:gr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59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59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5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 name="CustomShape 176"/>
          <p:cNvSpPr/>
          <p:nvPr/>
        </p:nvSpPr>
        <p:spPr>
          <a:xfrm>
            <a:off x="609120" y="273600"/>
            <a:ext cx="10962360" cy="113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000000"/>
                </a:solidFill>
                <a:latin typeface="Cantarell"/>
                <a:ea typeface="DejaVu Sans"/>
              </a:rPr>
              <a:t>Bayesian T-Test: Data</a:t>
            </a:r>
            <a:endParaRPr lang="en" sz="4400" b="0" strike="noStrike" spc="-1">
              <a:solidFill>
                <a:srgbClr val="000000"/>
              </a:solidFill>
              <a:latin typeface="Arial"/>
            </a:endParaRPr>
          </a:p>
        </p:txBody>
      </p:sp>
      <p:sp>
        <p:nvSpPr>
          <p:cNvPr id="603" name="CustomShape 177"/>
          <p:cNvSpPr/>
          <p:nvPr/>
        </p:nvSpPr>
        <p:spPr>
          <a:xfrm>
            <a:off x="609120" y="1604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604" name="CustomShape 178"/>
          <p:cNvSpPr/>
          <p:nvPr/>
        </p:nvSpPr>
        <p:spPr>
          <a:xfrm>
            <a:off x="609120" y="1856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pic>
        <p:nvPicPr>
          <p:cNvPr id="605" name="Picture 604"/>
          <p:cNvPicPr/>
          <p:nvPr/>
        </p:nvPicPr>
        <p:blipFill>
          <a:blip r:embed="rId2"/>
          <a:stretch/>
        </p:blipFill>
        <p:spPr>
          <a:xfrm>
            <a:off x="609120" y="2121840"/>
            <a:ext cx="10691640" cy="4272480"/>
          </a:xfrm>
          <a:prstGeom prst="rect">
            <a:avLst/>
          </a:prstGeom>
          <a:ln w="0">
            <a:noFill/>
          </a:ln>
        </p:spPr>
      </p:pic>
      <p:sp>
        <p:nvSpPr>
          <p:cNvPr id="606" name="CustomShape 179"/>
          <p:cNvSpPr/>
          <p:nvPr/>
        </p:nvSpPr>
        <p:spPr>
          <a:xfrm>
            <a:off x="3938760" y="1208160"/>
            <a:ext cx="4163760" cy="983880"/>
          </a:xfrm>
          <a:prstGeom prst="rect">
            <a:avLst/>
          </a:prstGeom>
          <a:solidFill>
            <a:srgbClr val="ADD58A"/>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3200" b="0" strike="noStrike" spc="-1">
                <a:solidFill>
                  <a:srgbClr val="000000"/>
                </a:solidFill>
                <a:latin typeface="Cantarell"/>
                <a:ea typeface="Arial"/>
              </a:rPr>
              <a:t> Observed δ</a:t>
            </a:r>
            <a:r>
              <a:rPr lang="en-US" sz="3200" b="0" strike="noStrike" spc="-1">
                <a:solidFill>
                  <a:srgbClr val="000000"/>
                </a:solidFill>
                <a:latin typeface="Cantarell"/>
                <a:ea typeface="DejaVu Sans"/>
              </a:rPr>
              <a:t> = 0.95</a:t>
            </a:r>
            <a:endParaRPr lang="en" sz="3200" b="0" strike="noStrike" spc="-1">
              <a:solidFill>
                <a:srgbClr val="000000"/>
              </a:solidFill>
              <a:latin typeface="Arial"/>
            </a:endParaRPr>
          </a:p>
          <a:p>
            <a:pPr algn="ctr">
              <a:lnSpc>
                <a:spcPct val="100000"/>
              </a:lnSpc>
            </a:pPr>
            <a:r>
              <a:rPr lang="en-US" sz="2200" b="0" strike="noStrike" spc="-1">
                <a:solidFill>
                  <a:srgbClr val="000000"/>
                </a:solidFill>
                <a:latin typeface="Cantarell"/>
                <a:ea typeface="DejaVu Sans"/>
              </a:rPr>
              <a:t>(t = 3.27)</a:t>
            </a:r>
            <a:endParaRPr lang="en" sz="2200" b="0" strike="noStrike" spc="-1">
              <a:solidFill>
                <a:srgbClr val="000000"/>
              </a:solidFill>
              <a:latin typeface="Arial"/>
            </a:endParaRPr>
          </a:p>
        </p:txBody>
      </p:sp>
      <p:sp>
        <p:nvSpPr>
          <p:cNvPr id="607" name="CustomShape 180"/>
          <p:cNvSpPr/>
          <p:nvPr/>
        </p:nvSpPr>
        <p:spPr>
          <a:xfrm>
            <a:off x="1182060" y="1823400"/>
            <a:ext cx="1091880" cy="596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1800" b="0" strike="noStrike" spc="-1" dirty="0">
                <a:solidFill>
                  <a:srgbClr val="000000"/>
                </a:solidFill>
                <a:latin typeface="Arial"/>
                <a:ea typeface="DejaVu Sans"/>
              </a:rPr>
              <a:t>n = 25</a:t>
            </a:r>
            <a:endParaRPr lang="en" sz="1800" b="0" strike="noStrike" spc="-1" dirty="0">
              <a:solidFill>
                <a:srgbClr val="000000"/>
              </a:solidFill>
              <a:latin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CustomShape 181"/>
          <p:cNvSpPr/>
          <p:nvPr/>
        </p:nvSpPr>
        <p:spPr>
          <a:xfrm>
            <a:off x="609120" y="273600"/>
            <a:ext cx="10962360" cy="113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000000"/>
                </a:solidFill>
                <a:latin typeface="Cantarell"/>
                <a:ea typeface="DejaVu Sans"/>
              </a:rPr>
              <a:t>Bayesian T-Test: Likelihood</a:t>
            </a:r>
            <a:endParaRPr lang="en" sz="4400" b="0" strike="noStrike" spc="-1">
              <a:solidFill>
                <a:srgbClr val="000000"/>
              </a:solidFill>
              <a:latin typeface="Arial"/>
            </a:endParaRPr>
          </a:p>
        </p:txBody>
      </p:sp>
      <p:sp>
        <p:nvSpPr>
          <p:cNvPr id="609" name="CustomShape 182"/>
          <p:cNvSpPr/>
          <p:nvPr/>
        </p:nvSpPr>
        <p:spPr>
          <a:xfrm>
            <a:off x="609120" y="1604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610" name="CustomShape 183"/>
          <p:cNvSpPr/>
          <p:nvPr/>
        </p:nvSpPr>
        <p:spPr>
          <a:xfrm>
            <a:off x="609120" y="1856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pic>
        <p:nvPicPr>
          <p:cNvPr id="611" name="Picture 610"/>
          <p:cNvPicPr/>
          <p:nvPr/>
        </p:nvPicPr>
        <p:blipFill>
          <a:blip r:embed="rId2"/>
          <a:stretch/>
        </p:blipFill>
        <p:spPr>
          <a:xfrm>
            <a:off x="779760" y="2489040"/>
            <a:ext cx="6850800" cy="4565160"/>
          </a:xfrm>
          <a:prstGeom prst="rect">
            <a:avLst/>
          </a:prstGeom>
          <a:ln w="0">
            <a:noFill/>
          </a:ln>
        </p:spPr>
      </p:pic>
      <p:sp>
        <p:nvSpPr>
          <p:cNvPr id="612" name="CustomShape 184"/>
          <p:cNvSpPr/>
          <p:nvPr/>
        </p:nvSpPr>
        <p:spPr>
          <a:xfrm>
            <a:off x="7223400" y="3657600"/>
            <a:ext cx="4748400" cy="1273680"/>
          </a:xfrm>
          <a:prstGeom prst="rect">
            <a:avLst/>
          </a:prstGeom>
          <a:solidFill>
            <a:srgbClr val="C2E0AE"/>
          </a:solidFill>
          <a:ln w="57240">
            <a:solidFill>
              <a:srgbClr val="00A65D"/>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800" b="0" strike="noStrike" spc="-1">
                <a:solidFill>
                  <a:srgbClr val="000000"/>
                </a:solidFill>
                <a:latin typeface="Cantarell"/>
                <a:ea typeface="DejaVu Sans"/>
              </a:rPr>
              <a:t>We see that the data are likely for values of δ</a:t>
            </a:r>
            <a:r>
              <a:rPr lang="en-US" sz="1600" b="0" strike="noStrike" spc="-1">
                <a:solidFill>
                  <a:srgbClr val="000000"/>
                </a:solidFill>
                <a:latin typeface="Cantarell"/>
                <a:ea typeface="Arial"/>
              </a:rPr>
              <a:t> close to 1. </a:t>
            </a:r>
            <a:r>
              <a:rPr lang="en-US" sz="1800" b="0" strike="noStrike" spc="-1">
                <a:solidFill>
                  <a:srgbClr val="000000"/>
                </a:solidFill>
                <a:latin typeface="Cantarell"/>
                <a:ea typeface="DejaVu Sans"/>
              </a:rPr>
              <a:t> </a:t>
            </a:r>
            <a:endParaRPr lang="en" sz="1800" b="0" strike="noStrike" spc="-1">
              <a:solidFill>
                <a:srgbClr val="000000"/>
              </a:solidFill>
              <a:latin typeface="Arial"/>
            </a:endParaRPr>
          </a:p>
          <a:p>
            <a:pPr algn="ctr">
              <a:lnSpc>
                <a:spcPct val="100000"/>
              </a:lnSpc>
            </a:pPr>
            <a:r>
              <a:rPr lang="en-US" sz="1600" b="0" strike="noStrike" spc="-1">
                <a:solidFill>
                  <a:srgbClr val="000000"/>
                </a:solidFill>
                <a:latin typeface="Cantarell"/>
                <a:ea typeface="DejaVu Sans"/>
              </a:rPr>
              <a:t>This makes sense, because the observed delta (i.e., the data) is equal to 0.95!</a:t>
            </a:r>
            <a:endParaRPr lang="en" sz="1600" b="0" strike="noStrike" spc="-1">
              <a:solidFill>
                <a:srgbClr val="000000"/>
              </a:solidFill>
              <a:latin typeface="Arial"/>
            </a:endParaRPr>
          </a:p>
        </p:txBody>
      </p:sp>
      <p:pic>
        <p:nvPicPr>
          <p:cNvPr id="613" name="Picture 612"/>
          <p:cNvPicPr/>
          <p:nvPr/>
        </p:nvPicPr>
        <p:blipFill>
          <a:blip r:embed="rId3"/>
          <a:stretch/>
        </p:blipFill>
        <p:spPr>
          <a:xfrm>
            <a:off x="4449600" y="1682640"/>
            <a:ext cx="3286080" cy="68904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 name="CustomShape 185"/>
          <p:cNvSpPr/>
          <p:nvPr/>
        </p:nvSpPr>
        <p:spPr>
          <a:xfrm>
            <a:off x="609120" y="273600"/>
            <a:ext cx="10962360" cy="113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000000"/>
                </a:solidFill>
                <a:latin typeface="Cantarell"/>
                <a:ea typeface="DejaVu Sans"/>
              </a:rPr>
              <a:t>Bayesian T-Test: Likelihood</a:t>
            </a:r>
            <a:endParaRPr lang="en" sz="4400" b="0" strike="noStrike" spc="-1">
              <a:solidFill>
                <a:srgbClr val="000000"/>
              </a:solidFill>
              <a:latin typeface="Arial"/>
            </a:endParaRPr>
          </a:p>
        </p:txBody>
      </p:sp>
      <p:sp>
        <p:nvSpPr>
          <p:cNvPr id="615" name="CustomShape 186"/>
          <p:cNvSpPr/>
          <p:nvPr/>
        </p:nvSpPr>
        <p:spPr>
          <a:xfrm>
            <a:off x="609120" y="1604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616" name="CustomShape 187"/>
          <p:cNvSpPr/>
          <p:nvPr/>
        </p:nvSpPr>
        <p:spPr>
          <a:xfrm>
            <a:off x="609120" y="1856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pic>
        <p:nvPicPr>
          <p:cNvPr id="617" name="Picture 616"/>
          <p:cNvPicPr/>
          <p:nvPr/>
        </p:nvPicPr>
        <p:blipFill>
          <a:blip r:embed="rId2"/>
          <a:stretch/>
        </p:blipFill>
        <p:spPr>
          <a:xfrm>
            <a:off x="779400" y="2488680"/>
            <a:ext cx="6850800" cy="4565160"/>
          </a:xfrm>
          <a:prstGeom prst="rect">
            <a:avLst/>
          </a:prstGeom>
          <a:ln w="0">
            <a:noFill/>
          </a:ln>
        </p:spPr>
      </p:pic>
      <p:grpSp>
        <p:nvGrpSpPr>
          <p:cNvPr id="618" name="Group 19"/>
          <p:cNvGrpSpPr/>
          <p:nvPr/>
        </p:nvGrpSpPr>
        <p:grpSpPr>
          <a:xfrm>
            <a:off x="7392600" y="5153760"/>
            <a:ext cx="4399920" cy="631800"/>
            <a:chOff x="7392600" y="5153760"/>
            <a:chExt cx="4399920" cy="631800"/>
          </a:xfrm>
        </p:grpSpPr>
        <p:sp>
          <p:nvSpPr>
            <p:cNvPr id="619" name="Line 35"/>
            <p:cNvSpPr/>
            <p:nvPr/>
          </p:nvSpPr>
          <p:spPr>
            <a:xfrm flipH="1">
              <a:off x="7392600" y="5427720"/>
              <a:ext cx="1097280" cy="360"/>
            </a:xfrm>
            <a:prstGeom prst="line">
              <a:avLst/>
            </a:prstGeom>
            <a:ln w="57240">
              <a:solidFill>
                <a:srgbClr val="A3238E"/>
              </a:solidFill>
              <a:round/>
              <a:tailEnd type="triangle" w="med" len="med"/>
            </a:ln>
          </p:spPr>
          <p:style>
            <a:lnRef idx="0">
              <a:scrgbClr r="0" g="0" b="0"/>
            </a:lnRef>
            <a:fillRef idx="0">
              <a:scrgbClr r="0" g="0" b="0"/>
            </a:fillRef>
            <a:effectRef idx="0">
              <a:scrgbClr r="0" g="0" b="0"/>
            </a:effectRef>
            <a:fontRef idx="minor"/>
          </p:style>
          <p:txBody>
            <a:bodyPr lIns="90000" tIns="-44640" rIns="90000" bIns="-44640" anchor="t" anchorCtr="1">
              <a:noAutofit/>
            </a:bodyPr>
            <a:lstStyle/>
            <a:p>
              <a:endParaRPr lang="en" sz="1800" b="0" strike="noStrike" spc="-1">
                <a:solidFill>
                  <a:srgbClr val="000000"/>
                </a:solidFill>
                <a:latin typeface="Arial"/>
              </a:endParaRPr>
            </a:p>
          </p:txBody>
        </p:sp>
        <p:sp>
          <p:nvSpPr>
            <p:cNvPr id="620" name="CustomShape 188"/>
            <p:cNvSpPr/>
            <p:nvPr/>
          </p:nvSpPr>
          <p:spPr>
            <a:xfrm>
              <a:off x="8509320" y="5153760"/>
              <a:ext cx="3283200" cy="631800"/>
            </a:xfrm>
            <a:prstGeom prst="rect">
              <a:avLst/>
            </a:prstGeom>
            <a:solidFill>
              <a:srgbClr val="ADD58A"/>
            </a:solidFill>
            <a:ln w="57240">
              <a:solidFill>
                <a:srgbClr val="A3238E"/>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Arial"/>
                  <a:ea typeface="AR PL SungtiL GB"/>
                </a:rPr>
                <a:t>The </a:t>
              </a:r>
              <a:r>
                <a:rPr lang="en-US" sz="1600" b="1" strike="noStrike" spc="-1">
                  <a:solidFill>
                    <a:srgbClr val="000000"/>
                  </a:solidFill>
                  <a:latin typeface="Arial"/>
                  <a:ea typeface="AR PL SungtiL GB"/>
                </a:rPr>
                <a:t>marginal likelihood</a:t>
              </a:r>
              <a:r>
                <a:rPr lang="en-US" sz="1600" b="0" strike="noStrike" spc="-1">
                  <a:solidFill>
                    <a:srgbClr val="000000"/>
                  </a:solidFill>
                  <a:latin typeface="Arial"/>
                  <a:ea typeface="AR PL SungtiL GB"/>
                </a:rPr>
                <a:t>, across all values of </a:t>
              </a:r>
              <a:r>
                <a:rPr lang="en-US" sz="1800" b="0" strike="noStrike" spc="-1">
                  <a:solidFill>
                    <a:srgbClr val="000000"/>
                  </a:solidFill>
                  <a:latin typeface="Arial"/>
                  <a:ea typeface="DejaVu Sans"/>
                </a:rPr>
                <a:t>δ</a:t>
              </a:r>
              <a:endParaRPr lang="en" sz="1800" b="0" strike="noStrike" spc="-1">
                <a:solidFill>
                  <a:srgbClr val="000000"/>
                </a:solidFill>
                <a:latin typeface="Arial"/>
              </a:endParaRPr>
            </a:p>
          </p:txBody>
        </p:sp>
      </p:grpSp>
      <p:pic>
        <p:nvPicPr>
          <p:cNvPr id="621" name="Picture 620"/>
          <p:cNvPicPr/>
          <p:nvPr/>
        </p:nvPicPr>
        <p:blipFill>
          <a:blip r:embed="rId3"/>
          <a:stretch/>
        </p:blipFill>
        <p:spPr>
          <a:xfrm>
            <a:off x="4449600" y="1682640"/>
            <a:ext cx="3286080" cy="689040"/>
          </a:xfrm>
          <a:prstGeom prst="rect">
            <a:avLst/>
          </a:prstGeom>
          <a:ln w="0">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 name="CustomShape 189"/>
          <p:cNvSpPr/>
          <p:nvPr/>
        </p:nvSpPr>
        <p:spPr>
          <a:xfrm>
            <a:off x="609120" y="273600"/>
            <a:ext cx="10962360" cy="113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000000"/>
                </a:solidFill>
                <a:latin typeface="Cantarell"/>
                <a:ea typeface="DejaVu Sans"/>
              </a:rPr>
              <a:t>Bayesian T-Test: Posterior Distribution</a:t>
            </a:r>
            <a:endParaRPr lang="en" sz="4400" b="0" strike="noStrike" spc="-1">
              <a:solidFill>
                <a:srgbClr val="000000"/>
              </a:solidFill>
              <a:latin typeface="Arial"/>
            </a:endParaRPr>
          </a:p>
        </p:txBody>
      </p:sp>
      <p:sp>
        <p:nvSpPr>
          <p:cNvPr id="623" name="CustomShape 190"/>
          <p:cNvSpPr/>
          <p:nvPr/>
        </p:nvSpPr>
        <p:spPr>
          <a:xfrm>
            <a:off x="609120" y="1604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624" name="CustomShape 191"/>
          <p:cNvSpPr/>
          <p:nvPr/>
        </p:nvSpPr>
        <p:spPr>
          <a:xfrm>
            <a:off x="609120" y="1856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pic>
        <p:nvPicPr>
          <p:cNvPr id="625" name="Picture 624"/>
          <p:cNvPicPr/>
          <p:nvPr/>
        </p:nvPicPr>
        <p:blipFill>
          <a:blip r:embed="rId2"/>
          <a:srcRect t="26008"/>
          <a:stretch/>
        </p:blipFill>
        <p:spPr>
          <a:xfrm>
            <a:off x="3145680" y="2926080"/>
            <a:ext cx="6722640" cy="3751920"/>
          </a:xfrm>
          <a:prstGeom prst="rect">
            <a:avLst/>
          </a:prstGeom>
          <a:ln w="0">
            <a:noFill/>
          </a:ln>
        </p:spPr>
      </p:pic>
      <p:pic>
        <p:nvPicPr>
          <p:cNvPr id="626" name="Picture 625"/>
          <p:cNvPicPr/>
          <p:nvPr/>
        </p:nvPicPr>
        <p:blipFill>
          <a:blip r:embed="rId3"/>
          <a:stretch/>
        </p:blipFill>
        <p:spPr>
          <a:xfrm>
            <a:off x="4638240" y="1645920"/>
            <a:ext cx="2908800" cy="609480"/>
          </a:xfrm>
          <a:prstGeom prst="rect">
            <a:avLst/>
          </a:prstGeom>
          <a:ln w="0">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 name="CustomShape 192"/>
          <p:cNvSpPr/>
          <p:nvPr/>
        </p:nvSpPr>
        <p:spPr>
          <a:xfrm>
            <a:off x="609120" y="273600"/>
            <a:ext cx="10962360" cy="113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000000"/>
                </a:solidFill>
                <a:latin typeface="Cantarell"/>
                <a:ea typeface="DejaVu Sans"/>
              </a:rPr>
              <a:t>Bayesian T-Test: Bayes Factor</a:t>
            </a:r>
            <a:endParaRPr lang="en" sz="4400" b="0" strike="noStrike" spc="-1">
              <a:solidFill>
                <a:srgbClr val="000000"/>
              </a:solidFill>
              <a:latin typeface="Arial"/>
            </a:endParaRPr>
          </a:p>
        </p:txBody>
      </p:sp>
      <p:sp>
        <p:nvSpPr>
          <p:cNvPr id="628" name="CustomShape 193"/>
          <p:cNvSpPr/>
          <p:nvPr/>
        </p:nvSpPr>
        <p:spPr>
          <a:xfrm>
            <a:off x="609120" y="1604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629" name="CustomShape 194"/>
          <p:cNvSpPr/>
          <p:nvPr/>
        </p:nvSpPr>
        <p:spPr>
          <a:xfrm>
            <a:off x="609120" y="1856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630" name="CustomShape 195"/>
          <p:cNvSpPr/>
          <p:nvPr/>
        </p:nvSpPr>
        <p:spPr>
          <a:xfrm>
            <a:off x="4205880" y="1828800"/>
            <a:ext cx="2370960" cy="1182240"/>
          </a:xfrm>
          <a:prstGeom prst="rect">
            <a:avLst/>
          </a:prstGeom>
          <a:solidFill>
            <a:srgbClr val="FFFFFF"/>
          </a:solidFill>
          <a:ln w="0">
            <a:solidFill>
              <a:srgbClr val="FFFFFF"/>
            </a:solid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pic>
        <p:nvPicPr>
          <p:cNvPr id="631" name="Picture 630"/>
          <p:cNvPicPr/>
          <p:nvPr/>
        </p:nvPicPr>
        <p:blipFill>
          <a:blip r:embed="rId2"/>
          <a:stretch/>
        </p:blipFill>
        <p:spPr>
          <a:xfrm>
            <a:off x="3145680" y="1604880"/>
            <a:ext cx="6722640" cy="5073120"/>
          </a:xfrm>
          <a:prstGeom prst="rect">
            <a:avLst/>
          </a:prstGeom>
          <a:ln w="0">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 name="CustomShape 196"/>
          <p:cNvSpPr/>
          <p:nvPr/>
        </p:nvSpPr>
        <p:spPr>
          <a:xfrm>
            <a:off x="609120" y="273600"/>
            <a:ext cx="10962360" cy="1135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4400" b="0" strike="noStrike" spc="-1">
                <a:solidFill>
                  <a:srgbClr val="000000"/>
                </a:solidFill>
                <a:latin typeface="Cantarell"/>
                <a:ea typeface="DejaVu Sans"/>
              </a:rPr>
              <a:t>Bayesian T-Test: Robustness Check</a:t>
            </a:r>
            <a:endParaRPr lang="en" sz="4400" b="0" strike="noStrike" spc="-1">
              <a:solidFill>
                <a:srgbClr val="000000"/>
              </a:solidFill>
              <a:latin typeface="Arial"/>
            </a:endParaRPr>
          </a:p>
        </p:txBody>
      </p:sp>
      <p:sp>
        <p:nvSpPr>
          <p:cNvPr id="633" name="CustomShape 197"/>
          <p:cNvSpPr/>
          <p:nvPr/>
        </p:nvSpPr>
        <p:spPr>
          <a:xfrm>
            <a:off x="609120" y="1604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sp>
        <p:nvSpPr>
          <p:cNvPr id="634" name="CustomShape 198"/>
          <p:cNvSpPr/>
          <p:nvPr/>
        </p:nvSpPr>
        <p:spPr>
          <a:xfrm>
            <a:off x="609120" y="1856520"/>
            <a:ext cx="10962360" cy="396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 sz="1800" b="0" strike="noStrike" spc="-1">
              <a:solidFill>
                <a:srgbClr val="000000"/>
              </a:solidFill>
              <a:latin typeface="Arial"/>
            </a:endParaRPr>
          </a:p>
        </p:txBody>
      </p:sp>
      <p:pic>
        <p:nvPicPr>
          <p:cNvPr id="635" name="Picture 634"/>
          <p:cNvPicPr/>
          <p:nvPr/>
        </p:nvPicPr>
        <p:blipFill>
          <a:blip r:embed="rId2"/>
          <a:stretch/>
        </p:blipFill>
        <p:spPr>
          <a:xfrm>
            <a:off x="4657680" y="1604880"/>
            <a:ext cx="6722640" cy="5073120"/>
          </a:xfrm>
          <a:prstGeom prst="rect">
            <a:avLst/>
          </a:prstGeom>
          <a:ln w="0">
            <a:noFill/>
          </a:ln>
        </p:spPr>
      </p:pic>
      <p:sp>
        <p:nvSpPr>
          <p:cNvPr id="636" name="CustomShape 199"/>
          <p:cNvSpPr/>
          <p:nvPr/>
        </p:nvSpPr>
        <p:spPr>
          <a:xfrm>
            <a:off x="188280" y="1554480"/>
            <a:ext cx="4565880" cy="1548360"/>
          </a:xfrm>
          <a:prstGeom prst="rect">
            <a:avLst/>
          </a:prstGeom>
          <a:solidFill>
            <a:srgbClr val="C2E0AE"/>
          </a:solidFill>
          <a:ln w="57240">
            <a:solidFill>
              <a:srgbClr val="00A65D"/>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600" b="0" strike="noStrike" spc="-1">
                <a:solidFill>
                  <a:srgbClr val="000000"/>
                </a:solidFill>
                <a:latin typeface="Cantarell"/>
                <a:ea typeface="DejaVu Sans"/>
              </a:rPr>
              <a:t>Because choosing the prior setting is fairly subjective, we can explore what would have happened if we had chosen a different value for the prior width. This is known as a </a:t>
            </a:r>
            <a:r>
              <a:rPr lang="en-US" sz="1600" b="1" strike="noStrike" spc="-1">
                <a:solidFill>
                  <a:srgbClr val="000000"/>
                </a:solidFill>
                <a:latin typeface="Cantarell"/>
                <a:ea typeface="DejaVu Sans"/>
              </a:rPr>
              <a:t>Bayes factor robustness check</a:t>
            </a:r>
            <a:r>
              <a:rPr lang="en-US" sz="1600" b="0" strike="noStrike" spc="-1">
                <a:solidFill>
                  <a:srgbClr val="000000"/>
                </a:solidFill>
                <a:latin typeface="Cantarell"/>
                <a:ea typeface="DejaVu Sans"/>
              </a:rPr>
              <a:t>, </a:t>
            </a:r>
            <a:r>
              <a:rPr lang="en-US" sz="1600" b="1" strike="noStrike" spc="-1">
                <a:solidFill>
                  <a:srgbClr val="000000"/>
                </a:solidFill>
                <a:latin typeface="Cantarell"/>
                <a:ea typeface="DejaVu Sans"/>
              </a:rPr>
              <a:t>or sensitivity analysis</a:t>
            </a:r>
            <a:endParaRPr lang="en" sz="1600" b="0" strike="noStrike" spc="-1">
              <a:solidFill>
                <a:srgbClr val="000000"/>
              </a:solidFill>
              <a:latin typeface="Arial"/>
            </a:endParaRPr>
          </a:p>
        </p:txBody>
      </p:sp>
      <p:sp>
        <p:nvSpPr>
          <p:cNvPr id="637" name="CustomShape 200"/>
          <p:cNvSpPr/>
          <p:nvPr/>
        </p:nvSpPr>
        <p:spPr>
          <a:xfrm>
            <a:off x="182520" y="3630240"/>
            <a:ext cx="4565880" cy="1548360"/>
          </a:xfrm>
          <a:prstGeom prst="rect">
            <a:avLst/>
          </a:prstGeom>
          <a:solidFill>
            <a:srgbClr val="C2E0AE"/>
          </a:solidFill>
          <a:ln w="57240">
            <a:solidFill>
              <a:srgbClr val="5C2D91"/>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800" b="0" strike="noStrike" spc="-1">
                <a:solidFill>
                  <a:srgbClr val="000000"/>
                </a:solidFill>
                <a:latin typeface="Cantarell"/>
                <a:ea typeface="DejaVu Sans"/>
              </a:rPr>
              <a:t>We see here that the Bayes factor is pretty stable (i.e., flat line) across many values for the prior width. Except for very strong prior settings (0.15 and lower) does the evidence for H</a:t>
            </a:r>
            <a:r>
              <a:rPr lang="en-US" sz="1800" b="0" strike="noStrike" spc="-1" baseline="-33000">
                <a:solidFill>
                  <a:srgbClr val="000000"/>
                </a:solidFill>
                <a:latin typeface="Cantarell"/>
                <a:ea typeface="DejaVu Sans"/>
              </a:rPr>
              <a:t>1</a:t>
            </a:r>
            <a:r>
              <a:rPr lang="en-US" sz="1800" b="0" strike="noStrike" spc="-1">
                <a:solidFill>
                  <a:srgbClr val="000000"/>
                </a:solidFill>
                <a:latin typeface="Cantarell"/>
                <a:ea typeface="DejaVu Sans"/>
              </a:rPr>
              <a:t> decrease</a:t>
            </a:r>
            <a:endParaRPr lang="en" sz="1800" b="0" strike="noStrike" spc="-1">
              <a:solidFill>
                <a:srgbClr val="000000"/>
              </a:solidFill>
              <a:latin typeface="Arial"/>
            </a:endParaRPr>
          </a:p>
        </p:txBody>
      </p:sp>
      <p:sp>
        <p:nvSpPr>
          <p:cNvPr id="638" name="CustomShape 201"/>
          <p:cNvSpPr/>
          <p:nvPr/>
        </p:nvSpPr>
        <p:spPr>
          <a:xfrm>
            <a:off x="182520" y="5686200"/>
            <a:ext cx="4565880" cy="1074240"/>
          </a:xfrm>
          <a:prstGeom prst="rect">
            <a:avLst/>
          </a:prstGeom>
          <a:solidFill>
            <a:srgbClr val="C2E0AE"/>
          </a:solidFill>
          <a:ln w="57240">
            <a:solidFill>
              <a:srgbClr val="F58220"/>
            </a:solidFill>
            <a:round/>
          </a:ln>
        </p:spPr>
        <p:style>
          <a:lnRef idx="0">
            <a:scrgbClr r="0" g="0" b="0"/>
          </a:lnRef>
          <a:fillRef idx="0">
            <a:scrgbClr r="0" g="0" b="0"/>
          </a:fillRef>
          <a:effectRef idx="0">
            <a:scrgbClr r="0" g="0" b="0"/>
          </a:effectRef>
          <a:fontRef idx="minor"/>
        </p:style>
        <p:txBody>
          <a:bodyPr lIns="118440" tIns="73440" rIns="118440" bIns="73440" anchor="t">
            <a:noAutofit/>
          </a:bodyPr>
          <a:lstStyle/>
          <a:p>
            <a:pPr algn="ctr">
              <a:lnSpc>
                <a:spcPct val="100000"/>
              </a:lnSpc>
            </a:pPr>
            <a:r>
              <a:rPr lang="en-US" sz="1800" b="0" i="1" strike="noStrike" spc="-1">
                <a:solidFill>
                  <a:srgbClr val="000000"/>
                </a:solidFill>
                <a:latin typeface="Cantarell"/>
                <a:ea typeface="DejaVu Sans"/>
              </a:rPr>
              <a:t>“Here, the Bayes factor does not qualitatively differ for a wide range of prior specifications (0.25 – 1.5)</a:t>
            </a:r>
            <a:endParaRPr lang="en" sz="1800" b="0" strike="noStrike" spc="-1">
              <a:solidFill>
                <a:srgbClr val="000000"/>
              </a:solidFill>
              <a:latin typeface="Arial"/>
            </a:endParaRPr>
          </a:p>
        </p:txBody>
      </p:sp>
      <p:sp>
        <p:nvSpPr>
          <p:cNvPr id="639" name="Line 36"/>
          <p:cNvSpPr/>
          <p:nvPr/>
        </p:nvSpPr>
        <p:spPr>
          <a:xfrm>
            <a:off x="2468520" y="3108960"/>
            <a:ext cx="360" cy="521280"/>
          </a:xfrm>
          <a:custGeom>
            <a:avLst/>
            <a:gdLst/>
            <a:ahLst/>
            <a:cxnLst/>
            <a:rect l="0" t="0" r="r" b="b"/>
            <a:pathLst>
              <a:path w="1" h="1448" fill="none">
                <a:moveTo>
                  <a:pt x="0" y="0"/>
                </a:moveTo>
                <a:lnTo>
                  <a:pt x="1" y="1448"/>
                </a:lnTo>
              </a:path>
            </a:pathLst>
          </a:custGeom>
          <a:ln w="57240">
            <a:solidFill>
              <a:srgbClr val="5C2D91"/>
            </a:solidFill>
            <a:round/>
            <a:tailEnd type="triangle" w="med" len="med"/>
          </a:ln>
        </p:spPr>
        <p:txBody>
          <a:bodyPr lIns="90000" tIns="45000" rIns="90000" bIns="45000" anchor="t" anchorCtr="1">
            <a:noAutofit/>
          </a:bodyPr>
          <a:lstStyle/>
          <a:p>
            <a:endParaRPr lang="en" sz="1800" b="0" strike="noStrike" spc="-1">
              <a:solidFill>
                <a:srgbClr val="000000"/>
              </a:solidFill>
              <a:latin typeface="Arial"/>
            </a:endParaRPr>
          </a:p>
        </p:txBody>
      </p:sp>
      <p:sp>
        <p:nvSpPr>
          <p:cNvPr id="640" name="Line 37"/>
          <p:cNvSpPr/>
          <p:nvPr/>
        </p:nvSpPr>
        <p:spPr>
          <a:xfrm>
            <a:off x="2468520" y="5194080"/>
            <a:ext cx="360" cy="492120"/>
          </a:xfrm>
          <a:custGeom>
            <a:avLst/>
            <a:gdLst/>
            <a:ahLst/>
            <a:cxnLst/>
            <a:rect l="0" t="0" r="r" b="b"/>
            <a:pathLst>
              <a:path w="1" h="1367" fill="none">
                <a:moveTo>
                  <a:pt x="0" y="0"/>
                </a:moveTo>
                <a:lnTo>
                  <a:pt x="1" y="1367"/>
                </a:lnTo>
              </a:path>
            </a:pathLst>
          </a:custGeom>
          <a:ln w="57240">
            <a:solidFill>
              <a:srgbClr val="5C2D91"/>
            </a:solidFill>
            <a:round/>
            <a:tailEnd type="triangle" w="med" len="med"/>
          </a:ln>
        </p:spPr>
        <p:txBody>
          <a:bodyPr lIns="90000" tIns="45000" rIns="90000" bIns="45000" anchor="t" anchorCtr="1">
            <a:noAutofit/>
          </a:bodyPr>
          <a:lstStyle/>
          <a:p>
            <a:endParaRPr lang="en" sz="1800" b="0" strike="noStrike" spc="-1">
              <a:solidFill>
                <a:srgbClr val="000000"/>
              </a:solidFill>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37"/>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6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fill="hold" nodeType="clickEffect">
                                  <p:stCondLst>
                                    <p:cond delay="0"/>
                                  </p:stCondLst>
                                  <p:childTnLst>
                                    <p:set>
                                      <p:cBhvr>
                                        <p:cTn id="16" dur="1" fill="hold">
                                          <p:stCondLst>
                                            <p:cond delay="0"/>
                                          </p:stCondLst>
                                        </p:cTn>
                                        <p:tgtEl>
                                          <p:spTgt spid="638"/>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6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 name="PlaceHolder 1"/>
          <p:cNvSpPr>
            <a:spLocks noGrp="1"/>
          </p:cNvSpPr>
          <p:nvPr>
            <p:ph type="title"/>
          </p:nvPr>
        </p:nvSpPr>
        <p:spPr>
          <a:xfrm>
            <a:off x="1487520" y="115920"/>
            <a:ext cx="9190440" cy="1170000"/>
          </a:xfrm>
          <a:prstGeom prst="rect">
            <a:avLst/>
          </a:prstGeom>
          <a:noFill/>
          <a:ln w="0">
            <a:noFill/>
          </a:ln>
        </p:spPr>
        <p:txBody>
          <a:bodyPr lIns="0" tIns="0" rIns="0" bIns="0" anchor="ctr">
            <a:noAutofit/>
          </a:bodyPr>
          <a:lstStyle/>
          <a:p>
            <a:pPr indent="0">
              <a:lnSpc>
                <a:spcPct val="85000"/>
              </a:lnSpc>
              <a:buNone/>
            </a:pPr>
            <a:r>
              <a:rPr lang="en-GB" sz="2800" b="0" strike="noStrike" spc="-1">
                <a:solidFill>
                  <a:srgbClr val="000000"/>
                </a:solidFill>
                <a:latin typeface="Cantarell Extra Bold"/>
              </a:rPr>
              <a:t>Bayesian ANOVA</a:t>
            </a:r>
          </a:p>
        </p:txBody>
      </p:sp>
      <p:sp>
        <p:nvSpPr>
          <p:cNvPr id="642" name="TextShape 13"/>
          <p:cNvSpPr/>
          <p:nvPr/>
        </p:nvSpPr>
        <p:spPr>
          <a:xfrm>
            <a:off x="1487520" y="1773360"/>
            <a:ext cx="9695520" cy="4176000"/>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t">
            <a:noAutofit/>
          </a:bodyPr>
          <a:lstStyle/>
          <a:p>
            <a:pPr>
              <a:lnSpc>
                <a:spcPct val="100000"/>
              </a:lnSpc>
            </a:pPr>
            <a:r>
              <a:rPr lang="en-GB" sz="2200" b="1" strike="noStrike" spc="-1">
                <a:solidFill>
                  <a:srgbClr val="F8981C"/>
                </a:solidFill>
                <a:latin typeface="Cantarell"/>
                <a:ea typeface="MS PGothic"/>
              </a:rPr>
              <a:t>Singer Heights</a:t>
            </a:r>
            <a:endParaRPr lang="en" sz="2200" b="0" strike="noStrike" spc="-1">
              <a:solidFill>
                <a:srgbClr val="000000"/>
              </a:solidFill>
              <a:latin typeface="Cantarell"/>
            </a:endParaRPr>
          </a:p>
          <a:p>
            <a:pPr>
              <a:lnSpc>
                <a:spcPct val="100000"/>
              </a:lnSpc>
            </a:pPr>
            <a:r>
              <a:rPr lang="en-GB" sz="2100" b="0" strike="noStrike" spc="-1">
                <a:solidFill>
                  <a:srgbClr val="003366"/>
                </a:solidFill>
                <a:latin typeface="Cantarell"/>
                <a:ea typeface="MS PGothic"/>
              </a:rPr>
              <a:t>This data set, "Singers", provided "Heights in inches of the singers in the New York Choral Society in 1979. The data are grouped according to voice part. </a:t>
            </a:r>
            <a:endParaRPr lang="en" sz="2100" b="0" strike="noStrike" spc="-1">
              <a:solidFill>
                <a:srgbClr val="000000"/>
              </a:solidFill>
              <a:latin typeface="Cantarell"/>
            </a:endParaRPr>
          </a:p>
          <a:p>
            <a:pPr>
              <a:lnSpc>
                <a:spcPct val="100000"/>
              </a:lnSpc>
            </a:pPr>
            <a:endParaRPr lang="en" sz="1800" b="0" strike="noStrike" spc="-1">
              <a:solidFill>
                <a:srgbClr val="000000"/>
              </a:solidFill>
              <a:latin typeface="Cantarell"/>
            </a:endParaRPr>
          </a:p>
          <a:p>
            <a:pPr>
              <a:lnSpc>
                <a:spcPct val="100000"/>
              </a:lnSpc>
            </a:pPr>
            <a:r>
              <a:rPr lang="en-GB" sz="2100" b="0" strike="noStrike" spc="-1">
                <a:solidFill>
                  <a:srgbClr val="003366"/>
                </a:solidFill>
                <a:latin typeface="Cantarell"/>
                <a:ea typeface="MS PGothic"/>
              </a:rPr>
              <a:t>Variables:</a:t>
            </a:r>
            <a:endParaRPr lang="en" sz="2100" b="0" strike="noStrike" spc="-1">
              <a:solidFill>
                <a:srgbClr val="000000"/>
              </a:solidFill>
              <a:latin typeface="Cantarell"/>
            </a:endParaRPr>
          </a:p>
          <a:p>
            <a:pPr marL="216000" indent="-216000">
              <a:lnSpc>
                <a:spcPct val="100000"/>
              </a:lnSpc>
              <a:buClr>
                <a:srgbClr val="003366"/>
              </a:buClr>
              <a:buFont typeface="Symbol" charset="2"/>
              <a:buChar char=""/>
            </a:pPr>
            <a:r>
              <a:rPr lang="en-GB" sz="2100" b="0" strike="noStrike" spc="-1">
                <a:solidFill>
                  <a:srgbClr val="003366"/>
                </a:solidFill>
                <a:latin typeface="Cantarell"/>
                <a:ea typeface="MS PGothic"/>
              </a:rPr>
              <a:t>Height - Height (in inches) of the singers.</a:t>
            </a:r>
            <a:endParaRPr lang="en" sz="2100" b="0" strike="noStrike" spc="-1">
              <a:solidFill>
                <a:srgbClr val="000000"/>
              </a:solidFill>
              <a:latin typeface="Cantarell"/>
            </a:endParaRPr>
          </a:p>
          <a:p>
            <a:pPr marL="216000" indent="-216000">
              <a:lnSpc>
                <a:spcPct val="100000"/>
              </a:lnSpc>
              <a:buClr>
                <a:srgbClr val="003366"/>
              </a:buClr>
              <a:buFont typeface="Symbol" charset="2"/>
              <a:buChar char=""/>
            </a:pPr>
            <a:r>
              <a:rPr lang="en-GB" sz="2100" b="0" strike="noStrike" spc="-1">
                <a:solidFill>
                  <a:srgbClr val="003366"/>
                </a:solidFill>
                <a:latin typeface="Cantarell"/>
                <a:ea typeface="MS PGothic"/>
              </a:rPr>
              <a:t>Gender - Gender of the singers (female, male).</a:t>
            </a:r>
            <a:endParaRPr lang="en" sz="2100" b="0" strike="noStrike" spc="-1">
              <a:solidFill>
                <a:srgbClr val="000000"/>
              </a:solidFill>
              <a:latin typeface="Cantarell"/>
            </a:endParaRPr>
          </a:p>
          <a:p>
            <a:pPr marL="216000" indent="-216000">
              <a:lnSpc>
                <a:spcPct val="100000"/>
              </a:lnSpc>
              <a:buClr>
                <a:srgbClr val="003366"/>
              </a:buClr>
              <a:buFont typeface="Symbol" charset="2"/>
              <a:buChar char=""/>
            </a:pPr>
            <a:r>
              <a:rPr lang="en-GB" sz="2100" b="0" strike="noStrike" spc="-1">
                <a:solidFill>
                  <a:srgbClr val="003366"/>
                </a:solidFill>
                <a:latin typeface="Cantarell"/>
                <a:ea typeface="MS PGothic"/>
              </a:rPr>
              <a:t>Pitch - Voice pitch of the singers (very low, low, high, very high)</a:t>
            </a:r>
            <a:endParaRPr lang="en" sz="2100" b="0" strike="noStrike" spc="-1">
              <a:solidFill>
                <a:srgbClr val="000000"/>
              </a:solidFill>
              <a:latin typeface="Cantarell"/>
            </a:endParaRPr>
          </a:p>
          <a:p>
            <a:pPr>
              <a:lnSpc>
                <a:spcPct val="100000"/>
              </a:lnSpc>
            </a:pPr>
            <a:endParaRPr lang="en" sz="1800" b="0" strike="noStrike" spc="-1">
              <a:solidFill>
                <a:srgbClr val="000000"/>
              </a:solidFill>
              <a:latin typeface="Cantarell"/>
            </a:endParaRPr>
          </a:p>
          <a:p>
            <a:pPr>
              <a:lnSpc>
                <a:spcPct val="100000"/>
              </a:lnSpc>
            </a:pPr>
            <a:r>
              <a:rPr lang="en-GB" sz="2100" b="1" strike="noStrike" spc="-1">
                <a:solidFill>
                  <a:srgbClr val="F8981C"/>
                </a:solidFill>
                <a:latin typeface="Cantarell"/>
                <a:ea typeface="MS PGothic"/>
              </a:rPr>
              <a:t>Research question</a:t>
            </a:r>
            <a:r>
              <a:rPr lang="en-GB" sz="2100" b="0" strike="noStrike" spc="-1">
                <a:solidFill>
                  <a:srgbClr val="F8981C"/>
                </a:solidFill>
                <a:latin typeface="Cantarell"/>
                <a:ea typeface="MS PGothic"/>
              </a:rPr>
              <a:t>: </a:t>
            </a:r>
            <a:r>
              <a:rPr lang="en-GB" sz="2100" b="0" strike="noStrike" spc="-1">
                <a:solidFill>
                  <a:srgbClr val="003366"/>
                </a:solidFill>
                <a:latin typeface="Cantarell"/>
                <a:ea typeface="MS PGothic"/>
              </a:rPr>
              <a:t>to what extent does height differ for different vocal pitches and gender?</a:t>
            </a:r>
            <a:endParaRPr lang="en" sz="2100" b="0" strike="noStrike" spc="-1">
              <a:solidFill>
                <a:srgbClr val="000000"/>
              </a:solidFill>
              <a:latin typeface="Cantarell"/>
            </a:endParaRPr>
          </a:p>
          <a:p>
            <a:pPr>
              <a:lnSpc>
                <a:spcPct val="100000"/>
              </a:lnSpc>
            </a:pPr>
            <a:endParaRPr lang="en" sz="1800" b="0" strike="noStrike" spc="-1">
              <a:solidFill>
                <a:srgbClr val="000000"/>
              </a:solidFill>
              <a:latin typeface="Cantarell"/>
            </a:endParaRPr>
          </a:p>
          <a:p>
            <a:pPr>
              <a:lnSpc>
                <a:spcPct val="100000"/>
              </a:lnSpc>
            </a:pPr>
            <a:r>
              <a:rPr lang="en-GB" sz="1600" b="1" strike="noStrike" spc="-1">
                <a:solidFill>
                  <a:srgbClr val="F8981C"/>
                </a:solidFill>
                <a:latin typeface="Cantarell"/>
                <a:ea typeface="MS PGothic"/>
              </a:rPr>
              <a:t>Source: </a:t>
            </a:r>
            <a:endParaRPr lang="en" sz="1600" b="0" strike="noStrike" spc="-1">
              <a:solidFill>
                <a:srgbClr val="000000"/>
              </a:solidFill>
              <a:latin typeface="Cantarell"/>
            </a:endParaRPr>
          </a:p>
          <a:p>
            <a:pPr>
              <a:lnSpc>
                <a:spcPct val="100000"/>
              </a:lnSpc>
            </a:pPr>
            <a:r>
              <a:rPr lang="en-GB" sz="1600" b="0" strike="noStrike" spc="-1">
                <a:solidFill>
                  <a:srgbClr val="8CC63E"/>
                </a:solidFill>
                <a:latin typeface="Cantarell"/>
                <a:ea typeface="MS PGothic"/>
              </a:rPr>
              <a:t>Chambers, J. M., Cleveland, W. S., Kleiner, B., &amp; Tukey, P. A. (1983). Graphical Methods for Data Analysis. New York: Chapman &amp; Hall. </a:t>
            </a:r>
            <a:endParaRPr lang="en" sz="1600" b="0" strike="noStrike" spc="-1">
              <a:solidFill>
                <a:srgbClr val="000000"/>
              </a:solidFill>
              <a:latin typeface="Cantarell"/>
            </a:endParaRPr>
          </a:p>
          <a:p>
            <a:pPr>
              <a:lnSpc>
                <a:spcPct val="100000"/>
              </a:lnSpc>
            </a:pPr>
            <a:endParaRPr lang="en" sz="1400" b="0" strike="noStrike" spc="-1">
              <a:solidFill>
                <a:srgbClr val="000000"/>
              </a:solidFill>
              <a:latin typeface="Cantarell"/>
            </a:endParaRPr>
          </a:p>
          <a:p>
            <a:pPr>
              <a:lnSpc>
                <a:spcPct val="100000"/>
              </a:lnSpc>
            </a:pPr>
            <a:endParaRPr lang="en" sz="1400" b="0" strike="noStrike" spc="-1">
              <a:solidFill>
                <a:srgbClr val="000000"/>
              </a:solidFill>
              <a:latin typeface="Cantarell"/>
            </a:endParaRPr>
          </a:p>
          <a:p>
            <a:pPr>
              <a:lnSpc>
                <a:spcPct val="100000"/>
              </a:lnSpc>
            </a:pPr>
            <a:endParaRPr lang="en" sz="2600" b="0" strike="noStrike" spc="-1">
              <a:solidFill>
                <a:srgbClr val="000000"/>
              </a:solidFill>
              <a:latin typeface="Cantarell"/>
            </a:endParaRPr>
          </a:p>
          <a:p>
            <a:pPr>
              <a:lnSpc>
                <a:spcPct val="100000"/>
              </a:lnSpc>
            </a:pPr>
            <a:endParaRPr lang="en" sz="2600" b="0" strike="noStrike" spc="-1">
              <a:solidFill>
                <a:srgbClr val="000000"/>
              </a:solidFill>
              <a:latin typeface="Cantare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 name="TextShape 4"/>
          <p:cNvSpPr/>
          <p:nvPr/>
        </p:nvSpPr>
        <p:spPr>
          <a:xfrm>
            <a:off x="1487880" y="115920"/>
            <a:ext cx="9214920" cy="1170720"/>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pPr>
            <a:r>
              <a:rPr lang="en-GB" sz="4000" b="0" strike="noStrike" spc="-1">
                <a:solidFill>
                  <a:srgbClr val="003366"/>
                </a:solidFill>
                <a:latin typeface="Arial"/>
                <a:ea typeface="MS PGothic"/>
              </a:rPr>
              <a:t>Singer Height</a:t>
            </a:r>
            <a:endParaRPr lang="en" sz="4000" b="0" strike="noStrike" spc="-1">
              <a:solidFill>
                <a:srgbClr val="000000"/>
              </a:solidFill>
              <a:latin typeface="Arial"/>
            </a:endParaRPr>
          </a:p>
        </p:txBody>
      </p:sp>
      <p:sp>
        <p:nvSpPr>
          <p:cNvPr id="644" name="TextShape 3"/>
          <p:cNvSpPr/>
          <p:nvPr/>
        </p:nvSpPr>
        <p:spPr>
          <a:xfrm>
            <a:off x="1487520" y="1773360"/>
            <a:ext cx="9695520" cy="4176000"/>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t">
            <a:noAutofit/>
          </a:bodyPr>
          <a:lstStyle/>
          <a:p>
            <a:pPr algn="ctr">
              <a:lnSpc>
                <a:spcPct val="100000"/>
              </a:lnSpc>
            </a:pPr>
            <a:r>
              <a:rPr lang="en-GB" sz="3200" b="1" strike="noStrike" spc="-1">
                <a:solidFill>
                  <a:srgbClr val="F8981C"/>
                </a:solidFill>
                <a:latin typeface="Arial"/>
                <a:ea typeface="MS PGothic"/>
              </a:rPr>
              <a:t>MODEL</a:t>
            </a:r>
            <a:endParaRPr lang="en" sz="3200" b="0" strike="noStrike" spc="-1">
              <a:solidFill>
                <a:srgbClr val="000000"/>
              </a:solidFill>
              <a:latin typeface="Arial"/>
            </a:endParaRPr>
          </a:p>
          <a:p>
            <a:pPr algn="ctr">
              <a:lnSpc>
                <a:spcPct val="100000"/>
              </a:lnSpc>
            </a:pPr>
            <a:endParaRPr lang="en" sz="2600" b="0" strike="noStrike" spc="-1">
              <a:solidFill>
                <a:srgbClr val="000000"/>
              </a:solidFill>
              <a:latin typeface="Arial"/>
            </a:endParaRPr>
          </a:p>
          <a:p>
            <a:pPr algn="ctr">
              <a:lnSpc>
                <a:spcPct val="100000"/>
              </a:lnSpc>
            </a:pPr>
            <a:r>
              <a:rPr lang="en-GB" sz="2800" b="0" i="1" strike="noStrike" spc="-1">
                <a:solidFill>
                  <a:srgbClr val="003366"/>
                </a:solidFill>
                <a:latin typeface="Arial"/>
                <a:ea typeface="MS PGothic"/>
              </a:rPr>
              <a:t>S</a:t>
            </a:r>
            <a:r>
              <a:rPr lang="en-GB" sz="2800" b="0" i="1" strike="noStrike" spc="-1" baseline="-25000">
                <a:solidFill>
                  <a:srgbClr val="003366"/>
                </a:solidFill>
                <a:latin typeface="Arial"/>
                <a:ea typeface="MS PGothic"/>
              </a:rPr>
              <a:t>i</a:t>
            </a:r>
            <a:r>
              <a:rPr lang="en-GB" sz="2800" b="0" i="1" strike="noStrike" spc="-1">
                <a:solidFill>
                  <a:srgbClr val="F8981C"/>
                </a:solidFill>
                <a:latin typeface="Arial"/>
                <a:ea typeface="MS PGothic"/>
              </a:rPr>
              <a:t> </a:t>
            </a:r>
            <a:r>
              <a:rPr lang="en-GB" sz="2800" b="0" strike="noStrike" spc="-1">
                <a:solidFill>
                  <a:srgbClr val="F8981C"/>
                </a:solidFill>
                <a:latin typeface="Arial"/>
                <a:ea typeface="MS PGothic"/>
              </a:rPr>
              <a:t>= </a:t>
            </a:r>
            <a:r>
              <a:rPr lang="en-GB" sz="2800" b="0" i="1" strike="noStrike" spc="-1">
                <a:solidFill>
                  <a:srgbClr val="003366"/>
                </a:solidFill>
                <a:latin typeface="Arial"/>
                <a:ea typeface="MS PGothic"/>
              </a:rPr>
              <a:t>α </a:t>
            </a:r>
            <a:r>
              <a:rPr lang="en-GB" sz="2800" b="0" i="1" strike="noStrike" spc="-1">
                <a:solidFill>
                  <a:srgbClr val="F8981C"/>
                </a:solidFill>
                <a:latin typeface="Arial"/>
                <a:ea typeface="MS PGothic"/>
              </a:rPr>
              <a:t>+</a:t>
            </a:r>
            <a:r>
              <a:rPr lang="en-GB" sz="2800" b="0" i="1" strike="noStrike" spc="-1">
                <a:solidFill>
                  <a:srgbClr val="003366"/>
                </a:solidFill>
                <a:latin typeface="Arial"/>
                <a:ea typeface="MS PGothic"/>
              </a:rPr>
              <a:t> β</a:t>
            </a:r>
            <a:r>
              <a:rPr lang="en-GB" sz="2800" b="0" i="1" strike="noStrike" spc="-1" baseline="-25000">
                <a:solidFill>
                  <a:srgbClr val="003366"/>
                </a:solidFill>
                <a:latin typeface="Arial"/>
                <a:ea typeface="MS PGothic"/>
              </a:rPr>
              <a:t>1</a:t>
            </a:r>
            <a:r>
              <a:rPr lang="en-GB" sz="2800" b="0" i="1" strike="noStrike" spc="-1">
                <a:solidFill>
                  <a:srgbClr val="003366"/>
                </a:solidFill>
                <a:latin typeface="Arial"/>
                <a:ea typeface="MS PGothic"/>
              </a:rPr>
              <a:t>W</a:t>
            </a:r>
            <a:r>
              <a:rPr lang="en-GB" sz="2800" b="0" i="1" strike="noStrike" spc="-1" baseline="-25000">
                <a:solidFill>
                  <a:srgbClr val="003366"/>
                </a:solidFill>
                <a:latin typeface="Arial"/>
                <a:ea typeface="MS PGothic"/>
              </a:rPr>
              <a:t>i </a:t>
            </a:r>
            <a:r>
              <a:rPr lang="en-GB" sz="2800" b="0" i="1" strike="noStrike" spc="-1">
                <a:solidFill>
                  <a:srgbClr val="F8981C"/>
                </a:solidFill>
                <a:latin typeface="Arial"/>
                <a:ea typeface="MS PGothic"/>
              </a:rPr>
              <a:t>+ </a:t>
            </a:r>
            <a:r>
              <a:rPr lang="en-GB" sz="2800" b="0" i="1" strike="noStrike" spc="-1">
                <a:solidFill>
                  <a:srgbClr val="003366"/>
                </a:solidFill>
                <a:latin typeface="Arial"/>
                <a:ea typeface="MS PGothic"/>
              </a:rPr>
              <a:t>β</a:t>
            </a:r>
            <a:r>
              <a:rPr lang="en-GB" sz="2800" b="0" i="1" strike="noStrike" spc="-1" baseline="-25000">
                <a:solidFill>
                  <a:srgbClr val="003366"/>
                </a:solidFill>
                <a:latin typeface="Arial"/>
                <a:ea typeface="MS PGothic"/>
              </a:rPr>
              <a:t>2 </a:t>
            </a:r>
            <a:r>
              <a:rPr lang="en-GB" sz="2800" b="0" i="1" strike="noStrike" spc="-1">
                <a:solidFill>
                  <a:srgbClr val="003366"/>
                </a:solidFill>
                <a:latin typeface="Arial"/>
                <a:ea typeface="MS PGothic"/>
              </a:rPr>
              <a:t>P</a:t>
            </a:r>
            <a:r>
              <a:rPr lang="en-GB" sz="2800" b="0" i="1" strike="noStrike" spc="-1" baseline="-25000">
                <a:solidFill>
                  <a:srgbClr val="003366"/>
                </a:solidFill>
                <a:latin typeface="Arial"/>
                <a:ea typeface="MS PGothic"/>
              </a:rPr>
              <a:t>i</a:t>
            </a:r>
            <a:r>
              <a:rPr lang="en-GB" sz="2800" b="0" i="1" strike="noStrike" spc="-1" baseline="-25000">
                <a:solidFill>
                  <a:srgbClr val="F8981C"/>
                </a:solidFill>
                <a:latin typeface="Arial"/>
                <a:ea typeface="MS PGothic"/>
              </a:rPr>
              <a:t> </a:t>
            </a:r>
            <a:r>
              <a:rPr lang="en-GB" sz="2800" b="0" i="1" strike="noStrike" spc="-1">
                <a:solidFill>
                  <a:srgbClr val="F8981C"/>
                </a:solidFill>
                <a:latin typeface="Arial"/>
                <a:ea typeface="MS PGothic"/>
              </a:rPr>
              <a:t>+ </a:t>
            </a:r>
            <a:r>
              <a:rPr lang="en-GB" sz="2800" b="0" i="1" strike="noStrike" spc="-1">
                <a:solidFill>
                  <a:srgbClr val="003366"/>
                </a:solidFill>
                <a:latin typeface="Arial"/>
                <a:ea typeface="MS PGothic"/>
              </a:rPr>
              <a:t>ε</a:t>
            </a:r>
            <a:r>
              <a:rPr lang="en-GB" sz="2800" b="0" i="1" strike="noStrike" spc="-1" baseline="-25000">
                <a:solidFill>
                  <a:srgbClr val="003366"/>
                </a:solidFill>
                <a:latin typeface="Arial"/>
                <a:ea typeface="MS PGothic"/>
              </a:rPr>
              <a:t>i</a:t>
            </a:r>
            <a:r>
              <a:rPr lang="en-GB" sz="2800" b="0" i="1" strike="noStrike" spc="-1">
                <a:solidFill>
                  <a:srgbClr val="003366"/>
                </a:solidFill>
                <a:latin typeface="Arial"/>
                <a:ea typeface="MS PGothic"/>
              </a:rPr>
              <a:t> </a:t>
            </a:r>
            <a:endParaRPr lang="en" sz="2800" b="0" strike="noStrike" spc="-1">
              <a:solidFill>
                <a:srgbClr val="000000"/>
              </a:solidFill>
              <a:latin typeface="Arial"/>
            </a:endParaRPr>
          </a:p>
          <a:p>
            <a:pPr algn="ctr">
              <a:lnSpc>
                <a:spcPct val="100000"/>
              </a:lnSpc>
            </a:pPr>
            <a:r>
              <a:rPr lang="en-GB" sz="2200" b="0" i="1" strike="noStrike" spc="-1">
                <a:solidFill>
                  <a:srgbClr val="8CC63E"/>
                </a:solidFill>
                <a:latin typeface="Arial"/>
                <a:ea typeface="MS PGothic"/>
              </a:rPr>
              <a:t>Height = base level + pitch + gender + error</a:t>
            </a:r>
            <a:endParaRPr lang="en" sz="2200" b="0" strike="noStrike" spc="-1">
              <a:solidFill>
                <a:srgbClr val="000000"/>
              </a:solidFill>
              <a:latin typeface="Arial"/>
            </a:endParaRPr>
          </a:p>
          <a:p>
            <a:pPr algn="ctr">
              <a:lnSpc>
                <a:spcPct val="100000"/>
              </a:lnSpc>
            </a:pPr>
            <a:r>
              <a:rPr lang="en-GB" sz="2800" b="0" i="1" strike="noStrike" spc="-1">
                <a:solidFill>
                  <a:srgbClr val="003366"/>
                </a:solidFill>
                <a:latin typeface="Arial"/>
                <a:ea typeface="MS PGothic"/>
              </a:rPr>
              <a:t>S</a:t>
            </a:r>
            <a:r>
              <a:rPr lang="en-GB" sz="2800" b="0" i="1" strike="noStrike" spc="-1" baseline="-25000">
                <a:solidFill>
                  <a:srgbClr val="003366"/>
                </a:solidFill>
                <a:latin typeface="Arial"/>
                <a:ea typeface="MS PGothic"/>
              </a:rPr>
              <a:t>i</a:t>
            </a:r>
            <a:r>
              <a:rPr lang="en-GB" sz="2800" b="0" i="1" strike="noStrike" spc="-1">
                <a:solidFill>
                  <a:srgbClr val="F8981C"/>
                </a:solidFill>
                <a:latin typeface="Arial"/>
                <a:ea typeface="MS PGothic"/>
              </a:rPr>
              <a:t> </a:t>
            </a:r>
            <a:r>
              <a:rPr lang="en-GB" sz="2800" b="0" strike="noStrike" spc="-1">
                <a:solidFill>
                  <a:srgbClr val="F8981C"/>
                </a:solidFill>
                <a:latin typeface="Arial"/>
                <a:ea typeface="MS PGothic"/>
              </a:rPr>
              <a:t>= </a:t>
            </a:r>
            <a:r>
              <a:rPr lang="en-GB" sz="2800" b="0" i="1" strike="noStrike" spc="-1">
                <a:solidFill>
                  <a:srgbClr val="003366"/>
                </a:solidFill>
                <a:latin typeface="Arial"/>
                <a:ea typeface="MS PGothic"/>
              </a:rPr>
              <a:t>α </a:t>
            </a:r>
            <a:r>
              <a:rPr lang="en-GB" sz="2800" b="0" i="1" strike="noStrike" spc="-1">
                <a:solidFill>
                  <a:srgbClr val="F8981C"/>
                </a:solidFill>
                <a:latin typeface="Arial"/>
                <a:ea typeface="MS PGothic"/>
              </a:rPr>
              <a:t>+</a:t>
            </a:r>
            <a:r>
              <a:rPr lang="en-GB" sz="2800" b="0" i="1" strike="noStrike" spc="-1">
                <a:solidFill>
                  <a:srgbClr val="003366"/>
                </a:solidFill>
                <a:latin typeface="Arial"/>
                <a:ea typeface="MS PGothic"/>
              </a:rPr>
              <a:t> β</a:t>
            </a:r>
            <a:r>
              <a:rPr lang="en-GB" sz="2800" b="0" i="1" strike="noStrike" spc="-1" baseline="-25000">
                <a:solidFill>
                  <a:srgbClr val="003366"/>
                </a:solidFill>
                <a:latin typeface="Arial"/>
                <a:ea typeface="MS PGothic"/>
              </a:rPr>
              <a:t>1</a:t>
            </a:r>
            <a:r>
              <a:rPr lang="en-GB" sz="2800" b="0" i="1" strike="noStrike" spc="-1">
                <a:solidFill>
                  <a:srgbClr val="003366"/>
                </a:solidFill>
                <a:latin typeface="Arial"/>
                <a:ea typeface="MS PGothic"/>
              </a:rPr>
              <a:t>W</a:t>
            </a:r>
            <a:r>
              <a:rPr lang="en-GB" sz="2800" b="0" i="1" strike="noStrike" spc="-1" baseline="-25000">
                <a:solidFill>
                  <a:srgbClr val="003366"/>
                </a:solidFill>
                <a:latin typeface="Arial"/>
                <a:ea typeface="MS PGothic"/>
              </a:rPr>
              <a:t>i </a:t>
            </a:r>
            <a:r>
              <a:rPr lang="en-GB" sz="2800" b="0" i="1" strike="noStrike" spc="-1">
                <a:solidFill>
                  <a:srgbClr val="F8981C"/>
                </a:solidFill>
                <a:latin typeface="Arial"/>
                <a:ea typeface="MS PGothic"/>
              </a:rPr>
              <a:t>+ </a:t>
            </a:r>
            <a:r>
              <a:rPr lang="en-GB" sz="2800" b="0" i="1" strike="noStrike" spc="-1">
                <a:solidFill>
                  <a:srgbClr val="003366"/>
                </a:solidFill>
                <a:latin typeface="Arial"/>
                <a:ea typeface="MS PGothic"/>
              </a:rPr>
              <a:t>ε</a:t>
            </a:r>
            <a:r>
              <a:rPr lang="en-GB" sz="2800" b="0" i="1" strike="noStrike" spc="-1" baseline="-25000">
                <a:solidFill>
                  <a:srgbClr val="003366"/>
                </a:solidFill>
                <a:latin typeface="Arial"/>
                <a:ea typeface="MS PGothic"/>
              </a:rPr>
              <a:t>i</a:t>
            </a:r>
            <a:r>
              <a:rPr lang="en-GB" sz="2800" b="0" i="1" strike="noStrike" spc="-1">
                <a:solidFill>
                  <a:srgbClr val="003366"/>
                </a:solidFill>
                <a:latin typeface="Arial"/>
                <a:ea typeface="MS PGothic"/>
              </a:rPr>
              <a:t> </a:t>
            </a:r>
            <a:endParaRPr lang="en" sz="2800" b="0" strike="noStrike" spc="-1">
              <a:solidFill>
                <a:srgbClr val="000000"/>
              </a:solidFill>
              <a:latin typeface="Arial"/>
            </a:endParaRPr>
          </a:p>
          <a:p>
            <a:pPr algn="ctr">
              <a:lnSpc>
                <a:spcPct val="100000"/>
              </a:lnSpc>
            </a:pPr>
            <a:r>
              <a:rPr lang="en-GB" sz="2200" b="0" i="1" strike="noStrike" spc="-1">
                <a:solidFill>
                  <a:srgbClr val="8CC63E"/>
                </a:solidFill>
                <a:latin typeface="Arial"/>
                <a:ea typeface="MS PGothic"/>
              </a:rPr>
              <a:t>Height </a:t>
            </a:r>
            <a:r>
              <a:rPr lang="en-GB" sz="1800" b="0" i="1" strike="noStrike" spc="-1">
                <a:solidFill>
                  <a:srgbClr val="8CC63E"/>
                </a:solidFill>
                <a:latin typeface="Arial"/>
                <a:ea typeface="MS PGothic"/>
              </a:rPr>
              <a:t>= base level + pitch + error</a:t>
            </a:r>
            <a:endParaRPr lang="en" sz="1800" b="0" strike="noStrike" spc="-1">
              <a:solidFill>
                <a:srgbClr val="000000"/>
              </a:solidFill>
              <a:latin typeface="Arial"/>
            </a:endParaRPr>
          </a:p>
          <a:p>
            <a:pPr algn="ctr">
              <a:lnSpc>
                <a:spcPct val="100000"/>
              </a:lnSpc>
            </a:pPr>
            <a:r>
              <a:rPr lang="en-GB" sz="2800" b="0" i="1" strike="noStrike" spc="-1">
                <a:solidFill>
                  <a:srgbClr val="003366"/>
                </a:solidFill>
                <a:latin typeface="Arial"/>
                <a:ea typeface="MS PGothic"/>
              </a:rPr>
              <a:t>S</a:t>
            </a:r>
            <a:r>
              <a:rPr lang="en-GB" sz="2800" b="0" i="1" strike="noStrike" spc="-1" baseline="-25000">
                <a:solidFill>
                  <a:srgbClr val="003366"/>
                </a:solidFill>
                <a:latin typeface="Arial"/>
                <a:ea typeface="MS PGothic"/>
              </a:rPr>
              <a:t>i</a:t>
            </a:r>
            <a:r>
              <a:rPr lang="en-GB" sz="2800" b="0" i="1" strike="noStrike" spc="-1">
                <a:solidFill>
                  <a:srgbClr val="F8981C"/>
                </a:solidFill>
                <a:latin typeface="Arial"/>
                <a:ea typeface="MS PGothic"/>
              </a:rPr>
              <a:t> </a:t>
            </a:r>
            <a:r>
              <a:rPr lang="en-GB" sz="2800" b="0" strike="noStrike" spc="-1">
                <a:solidFill>
                  <a:srgbClr val="F8981C"/>
                </a:solidFill>
                <a:latin typeface="Arial"/>
                <a:ea typeface="MS PGothic"/>
              </a:rPr>
              <a:t>= </a:t>
            </a:r>
            <a:r>
              <a:rPr lang="en-GB" sz="2800" b="0" i="1" strike="noStrike" spc="-1">
                <a:solidFill>
                  <a:srgbClr val="003366"/>
                </a:solidFill>
                <a:latin typeface="Arial"/>
                <a:ea typeface="MS PGothic"/>
              </a:rPr>
              <a:t>α </a:t>
            </a:r>
            <a:r>
              <a:rPr lang="en-GB" sz="2800" b="0" i="1" strike="noStrike" spc="-1">
                <a:solidFill>
                  <a:srgbClr val="F8981C"/>
                </a:solidFill>
                <a:latin typeface="Arial"/>
                <a:ea typeface="MS PGothic"/>
              </a:rPr>
              <a:t>+ </a:t>
            </a:r>
            <a:r>
              <a:rPr lang="en-GB" sz="2800" b="0" i="1" strike="noStrike" spc="-1">
                <a:solidFill>
                  <a:srgbClr val="003366"/>
                </a:solidFill>
                <a:latin typeface="Arial"/>
                <a:ea typeface="MS PGothic"/>
              </a:rPr>
              <a:t>β</a:t>
            </a:r>
            <a:r>
              <a:rPr lang="en-GB" sz="2800" b="0" i="1" strike="noStrike" spc="-1" baseline="-25000">
                <a:solidFill>
                  <a:srgbClr val="003366"/>
                </a:solidFill>
                <a:latin typeface="Arial"/>
                <a:ea typeface="MS PGothic"/>
              </a:rPr>
              <a:t>2 </a:t>
            </a:r>
            <a:r>
              <a:rPr lang="en-GB" sz="2800" b="0" i="1" strike="noStrike" spc="-1">
                <a:solidFill>
                  <a:srgbClr val="003366"/>
                </a:solidFill>
                <a:latin typeface="Arial"/>
                <a:ea typeface="MS PGothic"/>
              </a:rPr>
              <a:t>P</a:t>
            </a:r>
            <a:r>
              <a:rPr lang="en-GB" sz="2800" b="0" i="1" strike="noStrike" spc="-1" baseline="-25000">
                <a:solidFill>
                  <a:srgbClr val="003366"/>
                </a:solidFill>
                <a:latin typeface="Arial"/>
                <a:ea typeface="MS PGothic"/>
              </a:rPr>
              <a:t>i</a:t>
            </a:r>
            <a:r>
              <a:rPr lang="en-GB" sz="2800" b="0" i="1" strike="noStrike" spc="-1" baseline="-25000">
                <a:solidFill>
                  <a:srgbClr val="F8981C"/>
                </a:solidFill>
                <a:latin typeface="Arial"/>
                <a:ea typeface="MS PGothic"/>
              </a:rPr>
              <a:t> </a:t>
            </a:r>
            <a:r>
              <a:rPr lang="en-GB" sz="2800" b="0" i="1" strike="noStrike" spc="-1">
                <a:solidFill>
                  <a:srgbClr val="F8981C"/>
                </a:solidFill>
                <a:latin typeface="Arial"/>
                <a:ea typeface="MS PGothic"/>
              </a:rPr>
              <a:t>+ </a:t>
            </a:r>
            <a:r>
              <a:rPr lang="en-GB" sz="2800" b="0" i="1" strike="noStrike" spc="-1">
                <a:solidFill>
                  <a:srgbClr val="003366"/>
                </a:solidFill>
                <a:latin typeface="Arial"/>
                <a:ea typeface="MS PGothic"/>
              </a:rPr>
              <a:t>ε</a:t>
            </a:r>
            <a:r>
              <a:rPr lang="en-GB" sz="2800" b="0" i="1" strike="noStrike" spc="-1" baseline="-25000">
                <a:solidFill>
                  <a:srgbClr val="003366"/>
                </a:solidFill>
                <a:latin typeface="Arial"/>
                <a:ea typeface="MS PGothic"/>
              </a:rPr>
              <a:t>i</a:t>
            </a:r>
            <a:r>
              <a:rPr lang="en-GB" sz="2800" b="0" i="1" strike="noStrike" spc="-1">
                <a:solidFill>
                  <a:srgbClr val="003366"/>
                </a:solidFill>
                <a:latin typeface="Arial"/>
                <a:ea typeface="MS PGothic"/>
              </a:rPr>
              <a:t> </a:t>
            </a:r>
            <a:endParaRPr lang="en" sz="2800" b="0" strike="noStrike" spc="-1">
              <a:solidFill>
                <a:srgbClr val="000000"/>
              </a:solidFill>
              <a:latin typeface="Arial"/>
            </a:endParaRPr>
          </a:p>
          <a:p>
            <a:pPr algn="ctr">
              <a:lnSpc>
                <a:spcPct val="100000"/>
              </a:lnSpc>
            </a:pPr>
            <a:r>
              <a:rPr lang="en-GB" sz="2200" b="0" i="1" strike="noStrike" spc="-1">
                <a:solidFill>
                  <a:srgbClr val="8CC63E"/>
                </a:solidFill>
                <a:latin typeface="Arial"/>
                <a:ea typeface="MS PGothic"/>
              </a:rPr>
              <a:t>Height </a:t>
            </a:r>
            <a:r>
              <a:rPr lang="en-GB" sz="1800" b="0" i="1" strike="noStrike" spc="-1">
                <a:solidFill>
                  <a:srgbClr val="8CC63E"/>
                </a:solidFill>
                <a:latin typeface="Arial"/>
                <a:ea typeface="MS PGothic"/>
              </a:rPr>
              <a:t>= base level + gender + error</a:t>
            </a:r>
            <a:endParaRPr lang="en" sz="1800" b="0" strike="noStrike" spc="-1">
              <a:solidFill>
                <a:srgbClr val="000000"/>
              </a:solidFill>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44">
                                            <p:txEl>
                                              <p:pRg st="2" end="2"/>
                                            </p:txEl>
                                          </p:spTgt>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64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64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fill="hold" nodeType="clickEffect">
                                  <p:stCondLst>
                                    <p:cond delay="0"/>
                                  </p:stCondLst>
                                  <p:childTnLst>
                                    <p:set>
                                      <p:cBhvr>
                                        <p:cTn id="16" dur="1" fill="hold">
                                          <p:stCondLst>
                                            <p:cond delay="0"/>
                                          </p:stCondLst>
                                        </p:cTn>
                                        <p:tgtEl>
                                          <p:spTgt spid="64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fill="hold" nodeType="clickEffect">
                                  <p:stCondLst>
                                    <p:cond delay="0"/>
                                  </p:stCondLst>
                                  <p:childTnLst>
                                    <p:set>
                                      <p:cBhvr>
                                        <p:cTn id="20" dur="1" fill="hold">
                                          <p:stCondLst>
                                            <p:cond delay="0"/>
                                          </p:stCondLst>
                                        </p:cTn>
                                        <p:tgtEl>
                                          <p:spTgt spid="644">
                                            <p:txEl>
                                              <p:pRg st="6" end="6"/>
                                            </p:txEl>
                                          </p:spTgt>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64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 name="Picture 644"/>
          <p:cNvPicPr/>
          <p:nvPr/>
        </p:nvPicPr>
        <p:blipFill>
          <a:blip r:embed="rId2"/>
          <a:stretch/>
        </p:blipFill>
        <p:spPr>
          <a:xfrm>
            <a:off x="1285920" y="1869840"/>
            <a:ext cx="9745560" cy="2551320"/>
          </a:xfrm>
          <a:prstGeom prst="rect">
            <a:avLst/>
          </a:prstGeom>
          <a:ln w="0">
            <a:noFill/>
          </a:ln>
        </p:spPr>
      </p:pic>
      <p:sp>
        <p:nvSpPr>
          <p:cNvPr id="646" name="TextShape 1"/>
          <p:cNvSpPr/>
          <p:nvPr/>
        </p:nvSpPr>
        <p:spPr>
          <a:xfrm>
            <a:off x="1487880" y="115920"/>
            <a:ext cx="9214920" cy="1170720"/>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pPr>
            <a:r>
              <a:rPr lang="en-GB" sz="4000" b="0" strike="noStrike" spc="-1">
                <a:solidFill>
                  <a:srgbClr val="003366"/>
                </a:solidFill>
                <a:latin typeface="Arial"/>
                <a:ea typeface="MS PGothic"/>
              </a:rPr>
              <a:t>Singer Height</a:t>
            </a:r>
            <a:endParaRPr lang="en" sz="4000" b="0" strike="noStrike" spc="-1">
              <a:solidFill>
                <a:srgbClr val="000000"/>
              </a:solidFill>
              <a:latin typeface="Arial"/>
            </a:endParaRPr>
          </a:p>
        </p:txBody>
      </p:sp>
      <p:sp>
        <p:nvSpPr>
          <p:cNvPr id="647" name="TextShape 2"/>
          <p:cNvSpPr/>
          <p:nvPr/>
        </p:nvSpPr>
        <p:spPr>
          <a:xfrm>
            <a:off x="1391760" y="1845000"/>
            <a:ext cx="9695520" cy="4176000"/>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t">
            <a:noAutofit/>
          </a:bodyPr>
          <a:lstStyle/>
          <a:p>
            <a:pPr>
              <a:lnSpc>
                <a:spcPct val="100000"/>
              </a:lnSpc>
            </a:pPr>
            <a:endParaRPr lang="en" sz="2000" b="0" strike="noStrike" spc="-1">
              <a:solidFill>
                <a:srgbClr val="000000"/>
              </a:solidFill>
              <a:latin typeface="Arial"/>
            </a:endParaRPr>
          </a:p>
          <a:p>
            <a:pPr algn="ctr">
              <a:lnSpc>
                <a:spcPct val="100000"/>
              </a:lnSpc>
            </a:pPr>
            <a:endParaRPr lang="en" sz="2000" b="0" strike="noStrike" spc="-1">
              <a:solidFill>
                <a:srgbClr val="000000"/>
              </a:solidFill>
              <a:latin typeface="Arial"/>
            </a:endParaRPr>
          </a:p>
          <a:p>
            <a:pPr>
              <a:lnSpc>
                <a:spcPct val="100000"/>
              </a:lnSpc>
            </a:pPr>
            <a:endParaRPr lang="en" sz="2600" b="0" strike="noStrike" spc="-1">
              <a:solidFill>
                <a:srgbClr val="000000"/>
              </a:solidFill>
              <a:latin typeface="Arial"/>
            </a:endParaRPr>
          </a:p>
          <a:p>
            <a:pPr>
              <a:lnSpc>
                <a:spcPct val="100000"/>
              </a:lnSpc>
            </a:pPr>
            <a:endParaRPr lang="en" sz="2600" b="0" strike="noStrike" spc="-1">
              <a:solidFill>
                <a:srgbClr val="000000"/>
              </a:solidFill>
              <a:latin typeface="Arial"/>
            </a:endParaRPr>
          </a:p>
          <a:p>
            <a:pPr>
              <a:lnSpc>
                <a:spcPct val="100000"/>
              </a:lnSpc>
            </a:pPr>
            <a:endParaRPr lang="en" sz="2600" b="0" strike="noStrike" spc="-1">
              <a:solidFill>
                <a:srgbClr val="000000"/>
              </a:solidFill>
              <a:latin typeface="Arial"/>
            </a:endParaRPr>
          </a:p>
          <a:p>
            <a:pPr>
              <a:lnSpc>
                <a:spcPct val="100000"/>
              </a:lnSpc>
            </a:pPr>
            <a:endParaRPr lang="en" sz="2600" b="0" strike="noStrike" spc="-1">
              <a:solidFill>
                <a:srgbClr val="000000"/>
              </a:solidFill>
              <a:latin typeface="Arial"/>
            </a:endParaRPr>
          </a:p>
          <a:p>
            <a:pPr>
              <a:lnSpc>
                <a:spcPct val="100000"/>
              </a:lnSpc>
            </a:pPr>
            <a:endParaRPr lang="en" sz="2600" b="0" strike="noStrike" spc="-1">
              <a:solidFill>
                <a:srgbClr val="000000"/>
              </a:solidFill>
              <a:latin typeface="Arial"/>
            </a:endParaRPr>
          </a:p>
          <a:p>
            <a:pPr>
              <a:lnSpc>
                <a:spcPct val="100000"/>
              </a:lnSpc>
            </a:pPr>
            <a:endParaRPr lang="en" sz="2600" b="0" strike="noStrike" spc="-1">
              <a:solidFill>
                <a:srgbClr val="000000"/>
              </a:solidFill>
              <a:latin typeface="Arial"/>
            </a:endParaRPr>
          </a:p>
          <a:p>
            <a:pPr>
              <a:lnSpc>
                <a:spcPct val="100000"/>
              </a:lnSpc>
            </a:pPr>
            <a:endParaRPr lang="en" sz="2600" b="0" strike="noStrike" spc="-1">
              <a:solidFill>
                <a:srgbClr val="000000"/>
              </a:solidFill>
              <a:latin typeface="Arial"/>
            </a:endParaRPr>
          </a:p>
        </p:txBody>
      </p:sp>
      <p:sp>
        <p:nvSpPr>
          <p:cNvPr id="648" name="CustomShape 73"/>
          <p:cNvSpPr/>
          <p:nvPr/>
        </p:nvSpPr>
        <p:spPr>
          <a:xfrm>
            <a:off x="8414280" y="2133000"/>
            <a:ext cx="1247040" cy="2288160"/>
          </a:xfrm>
          <a:prstGeom prst="rect">
            <a:avLst/>
          </a:prstGeom>
          <a:noFill/>
          <a:ln w="76320">
            <a:solidFill>
              <a:srgbClr val="F8981C"/>
            </a:solidFill>
            <a:round/>
          </a:ln>
        </p:spPr>
        <p:style>
          <a:lnRef idx="0">
            <a:scrgbClr r="0" g="0" b="0"/>
          </a:lnRef>
          <a:fillRef idx="0">
            <a:scrgbClr r="0" g="0" b="0"/>
          </a:fillRef>
          <a:effectRef idx="0">
            <a:scrgbClr r="0" g="0" b="0"/>
          </a:effectRef>
          <a:fontRef idx="minor"/>
        </p:style>
        <p:txBody>
          <a:bodyPr lIns="115200" tIns="70200" rIns="115200" bIns="70200" anchor="t">
            <a:noAutofit/>
          </a:bodyPr>
          <a:lstStyle/>
          <a:p>
            <a:endParaRPr lang="en" sz="1800" b="0" strike="noStrike" spc="-1">
              <a:solidFill>
                <a:srgbClr val="000000"/>
              </a:solidFill>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4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2.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1087</TotalTime>
  <Words>4376</Words>
  <Application>Microsoft Macintosh PowerPoint</Application>
  <PresentationFormat>Widescreen</PresentationFormat>
  <Paragraphs>401</Paragraphs>
  <Slides>104</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104</vt:i4>
      </vt:variant>
    </vt:vector>
  </HeadingPairs>
  <TitlesOfParts>
    <vt:vector size="113" baseType="lpstr">
      <vt:lpstr>Arial</vt:lpstr>
      <vt:lpstr>Cantarell</vt:lpstr>
      <vt:lpstr>Cantarell Extra Bold</vt:lpstr>
      <vt:lpstr>Symbol</vt:lpstr>
      <vt:lpstr>Times New Roman</vt:lpstr>
      <vt:lpstr>Wingdings</vt:lpstr>
      <vt:lpstr>Wingdings 3</vt:lpstr>
      <vt:lpstr>Office Theme</vt:lpstr>
      <vt:lpstr>Office Theme</vt:lpstr>
      <vt:lpstr>Theory and Practice of Bayesian Inference Using JASP</vt:lpstr>
      <vt:lpstr>Practical Stuff</vt:lpstr>
      <vt:lpstr>Outline</vt:lpstr>
      <vt:lpstr>PowerPoint Presentation</vt:lpstr>
      <vt:lpstr>PowerPoint Presentation</vt:lpstr>
      <vt:lpstr>What are Statistical Models?</vt:lpstr>
      <vt:lpstr>What are Statistical Models?</vt:lpstr>
      <vt:lpstr>What are Statistical Models?</vt:lpstr>
      <vt:lpstr>Statistical Models Make Predictions</vt:lpstr>
      <vt:lpstr>Statistical Models Make Predictions</vt:lpstr>
      <vt:lpstr>Statistical Models Make Predictions</vt:lpstr>
      <vt:lpstr>Models Can Also State a Range of Values</vt:lpstr>
      <vt:lpstr>Models Can Also State a Range of Values</vt:lpstr>
      <vt:lpstr>Models Can Also State a Range of Values</vt:lpstr>
      <vt:lpstr>PowerPoint Presentation</vt:lpstr>
      <vt:lpstr>Models Can Also State a Range of Values</vt:lpstr>
      <vt:lpstr>So, We Have All Sorts of Models...</vt:lpstr>
      <vt:lpstr>So, We Have All Sorts of Models...</vt:lpstr>
      <vt:lpstr>PowerPoint Presentation</vt:lpstr>
      <vt:lpstr>The Scenario for Today</vt:lpstr>
      <vt:lpstr>Bayes’ Theorem</vt:lpstr>
      <vt:lpstr>Applying Bayes’ Theorem to Statistical Inference</vt:lpstr>
      <vt:lpstr>Applying Bayes’ Theorem to Statistical Inference</vt:lpstr>
      <vt:lpstr>Bayesian Knowledge Updating</vt:lpstr>
      <vt:lpstr>Estimating a Proportion:  Prior Distribution</vt:lpstr>
      <vt:lpstr>Estimating a Proportion:  Prior Distribution</vt:lpstr>
      <vt:lpstr>Bayesian Knowledge Updating</vt:lpstr>
      <vt:lpstr>Estimating a Proportion:  Some Frabricated Data</vt:lpstr>
      <vt:lpstr>Estimating a Proportion:  Predictive Updating Factor</vt:lpstr>
      <vt:lpstr>Estimating a Proportion:  Predictive Updating Factor</vt:lpstr>
      <vt:lpstr>Estimating a Proportion:  Predictive Updating Factor</vt:lpstr>
      <vt:lpstr>Estimating a Proportion:  Predictive Updating Factor</vt:lpstr>
      <vt:lpstr>Estimating a Proportion:  Predictive Updating Factor</vt:lpstr>
      <vt:lpstr>Estimating a Proportion:  Predictive Updating Factor</vt:lpstr>
      <vt:lpstr>Estimating a Proportion:  Predictive Updating Factor</vt:lpstr>
      <vt:lpstr>Estimating a Proportion:  Predictive Updating Factor</vt:lpstr>
      <vt:lpstr>Estimating a Proportion:  Predictive Updating Factor</vt:lpstr>
      <vt:lpstr>Estimating a Proportion:  Predictive Updating Factor</vt:lpstr>
      <vt:lpstr>Estimating a Proportion:  Some Notes on the Likelihood</vt:lpstr>
      <vt:lpstr>Bayesian Knowledge Updating</vt:lpstr>
      <vt:lpstr>Estimating a Proportion:  Posterior Distribution</vt:lpstr>
      <vt:lpstr>Estimating a Proportion:  Posterior Distribution</vt:lpstr>
      <vt:lpstr>Estimating a Proportion:  Posterior Distribution</vt:lpstr>
      <vt:lpstr>PowerPoint Presentation</vt:lpstr>
      <vt:lpstr>Estimating a Proportion:  Posterior Distribution</vt:lpstr>
      <vt:lpstr>Estimating a Proportion:  Posterior Distribution</vt:lpstr>
      <vt:lpstr>Estimating a Proportion:  Posterior Distribution</vt:lpstr>
      <vt:lpstr>Live Demonstration</vt:lpstr>
      <vt:lpstr>Testing a Proportion: Model Comparison</vt:lpstr>
      <vt:lpstr>Testing a Proportion: Model Comparison</vt:lpstr>
      <vt:lpstr>What Do the Models Predict?</vt:lpstr>
      <vt:lpstr>How Well Did The Models Predict The Data?</vt:lpstr>
      <vt:lpstr>Bayes Factor</vt:lpstr>
      <vt:lpstr>Bayes Factor Interpretation</vt:lpstr>
      <vt:lpstr>Bayes Factor Interpretation</vt:lpstr>
      <vt:lpstr>Bayes Factor Interpretation</vt:lpstr>
      <vt:lpstr>Bayes Factor Interpretation</vt:lpstr>
      <vt:lpstr>How Well Did The Models Predict The Data?</vt:lpstr>
      <vt:lpstr>Bayes Factor Interpretation - Caution</vt:lpstr>
      <vt:lpstr>Bayes Factor Interpretation - Caution</vt:lpstr>
      <vt:lpstr>Bayes Factor Interpretation - Caution</vt:lpstr>
      <vt:lpstr>Bayes Factor Interpretation - Caution</vt:lpstr>
      <vt:lpstr>Bayes Factor Features</vt:lpstr>
      <vt:lpstr>Bayes &amp; Frequentism</vt:lpstr>
      <vt:lpstr>Live Demonstration</vt:lpstr>
      <vt:lpstr>Try It Yourself!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“Absence of evidence” vs “evidence of absence”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Bayesian ANOVA</vt:lpstr>
      <vt:lpstr>PowerPoint Presentation</vt:lpstr>
      <vt:lpstr>PowerPoint Presentation</vt:lpstr>
      <vt:lpstr>PowerPoint Presentation</vt:lpstr>
      <vt:lpstr>Many Models? Again?</vt:lpstr>
      <vt:lpstr>Handy Literature</vt:lpstr>
      <vt:lpstr>Handy Resources</vt:lpstr>
      <vt:lpstr>The Future of JASP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Theory and Practice of Bayesian Inference Using JASP</dc:title>
  <dc:subject/>
  <dc:creator/>
  <dc:description/>
  <cp:lastModifiedBy>Johnny van Doorn</cp:lastModifiedBy>
  <cp:revision>150</cp:revision>
  <dcterms:modified xsi:type="dcterms:W3CDTF">2026-01-26T13:33:29Z</dcterms:modified>
  <dc:language>en-US</dc:language>
</cp:coreProperties>
</file>